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charts/chart7.xml" ContentType="application/vnd.openxmlformats-officedocument.drawingml.chart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Default Extension="xlsx" ContentType="application/vnd.openxmlformats-officedocument.spreadsheetml.sheet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charts/style3.xml" ContentType="application/vnd.ms-office.chart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Override4.xml" ContentType="application/vnd.openxmlformats-officedocument.themeOverride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2.xml" ContentType="application/vnd.openxmlformats-officedocument.themeOverride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charts/colors3.xml" ContentType="application/vnd.ms-office.chartcolorstyle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charts/chart8.xml" ContentType="application/vnd.openxmlformats-officedocument.drawingml.char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charts/colors1.xml" ContentType="application/vnd.ms-office.chartcolorstyl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theme/themeOverride3.xml" ContentType="application/vnd.openxmlformats-officedocument.themeOverr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7" r:id="rId1"/>
  </p:sldMasterIdLst>
  <p:notesMasterIdLst>
    <p:notesMasterId r:id="rId43"/>
  </p:notesMasterIdLst>
  <p:sldIdLst>
    <p:sldId id="256" r:id="rId2"/>
    <p:sldId id="259" r:id="rId3"/>
    <p:sldId id="257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9" r:id="rId13"/>
    <p:sldId id="272" r:id="rId14"/>
    <p:sldId id="270" r:id="rId15"/>
    <p:sldId id="271" r:id="rId16"/>
    <p:sldId id="287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2" r:id="rId26"/>
    <p:sldId id="283" r:id="rId27"/>
    <p:sldId id="284" r:id="rId28"/>
    <p:sldId id="285" r:id="rId29"/>
    <p:sldId id="286" r:id="rId30"/>
    <p:sldId id="294" r:id="rId31"/>
    <p:sldId id="293" r:id="rId32"/>
    <p:sldId id="295" r:id="rId33"/>
    <p:sldId id="296" r:id="rId34"/>
    <p:sldId id="297" r:id="rId35"/>
    <p:sldId id="298" r:id="rId36"/>
    <p:sldId id="299" r:id="rId37"/>
    <p:sldId id="300" r:id="rId38"/>
    <p:sldId id="301" r:id="rId39"/>
    <p:sldId id="289" r:id="rId40"/>
    <p:sldId id="290" r:id="rId41"/>
    <p:sldId id="291" r:id="rId4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Наталья" initials="Н" lastIdx="1" clrIdx="0">
    <p:extLst>
      <p:ext uri="{19B8F6BF-5375-455C-9EA6-DF929625EA0E}">
        <p15:presenceInfo xmlns:p15="http://schemas.microsoft.com/office/powerpoint/2012/main" xmlns="" userId="Наталья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-26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package" Target="../embeddings/_____Microsoft_Office_Excel1.xlsx"/><Relationship Id="rId1" Type="http://schemas.openxmlformats.org/officeDocument/2006/relationships/themeOverride" Target="../theme/themeOverride1.xml"/><Relationship Id="rId4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openxmlformats.org/officeDocument/2006/relationships/package" Target="../embeddings/_____Microsoft_Office_Excel2.xlsx"/><Relationship Id="rId1" Type="http://schemas.openxmlformats.org/officeDocument/2006/relationships/themeOverride" Target="../theme/themeOverride2.xml"/><Relationship Id="rId4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5.xlsx"/><Relationship Id="rId1" Type="http://schemas.openxmlformats.org/officeDocument/2006/relationships/themeOverride" Target="../theme/themeOverride3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8.xlsx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3"/>
  <c:clrMapOvr bg1="lt1" tx1="dk1" bg2="lt2" tx2="dk2" accent1="accent1" accent2="accent2" accent3="accent3" accent4="accent4" accent5="accent5" accent6="accent6" hlink="hlink" folHlink="folHlink"/>
  <c:chart>
    <c:autoTitleDeleted val="1"/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ser>
          <c:idx val="1"/>
          <c:order val="0"/>
          <c:tx>
            <c:strRef>
              <c:f>Лист1!$D$134</c:f>
              <c:strCache>
                <c:ptCount val="1"/>
                <c:pt idx="0">
                  <c:v>Факт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  <a:ln>
              <a:noFill/>
            </a:ln>
            <a:effectLst/>
            <a:sp3d/>
          </c:spPr>
          <c:dLbls>
            <c:dLbl>
              <c:idx val="0"/>
              <c:layout>
                <c:manualLayout>
                  <c:x val="-2.6431719895363744E-3"/>
                  <c:y val="0.1581137309292650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6E6-4AEC-AFAB-25FD5A1BD79E}"/>
                </c:ext>
              </c:extLst>
            </c:dLbl>
            <c:dLbl>
              <c:idx val="1"/>
              <c:layout>
                <c:manualLayout>
                  <c:x val="0"/>
                  <c:y val="0.15256588072122079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6E6-4AEC-AFAB-25FD5A1BD79E}"/>
                </c:ext>
              </c:extLst>
            </c:dLbl>
            <c:dLbl>
              <c:idx val="2"/>
              <c:layout>
                <c:manualLayout>
                  <c:x val="6.6199333110617525E-3"/>
                  <c:y val="0.10212613929391608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4.1518102063675316E-2"/>
                      <c:h val="6.133939449303964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C6E6-4AEC-AFAB-25FD5A1BD79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Лист1!$B$135:$B$137</c:f>
              <c:strCache>
                <c:ptCount val="3"/>
                <c:pt idx="0">
                  <c:v>Доходы</c:v>
                </c:pt>
                <c:pt idx="1">
                  <c:v>Расходы</c:v>
                </c:pt>
                <c:pt idx="2">
                  <c:v>Дефицит/Профицит бюджета </c:v>
                </c:pt>
              </c:strCache>
            </c:strRef>
          </c:cat>
          <c:val>
            <c:numRef>
              <c:f>Лист1!$D$135:$D$137</c:f>
              <c:numCache>
                <c:formatCode>#\ ##0.0</c:formatCode>
                <c:ptCount val="3"/>
                <c:pt idx="0">
                  <c:v>2507</c:v>
                </c:pt>
                <c:pt idx="1">
                  <c:v>2505.6999999999998</c:v>
                </c:pt>
                <c:pt idx="2">
                  <c:v>1.3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C6E6-4AEC-AFAB-25FD5A1BD79E}"/>
            </c:ext>
          </c:extLst>
        </c:ser>
        <c:ser>
          <c:idx val="0"/>
          <c:order val="1"/>
          <c:tx>
            <c:strRef>
              <c:f>Лист1!$C$134</c:f>
              <c:strCache>
                <c:ptCount val="1"/>
                <c:pt idx="0">
                  <c:v>План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  <a:sp3d/>
          </c:spPr>
          <c:dLbls>
            <c:dLbl>
              <c:idx val="0"/>
              <c:layout>
                <c:manualLayout>
                  <c:x val="4.9874333300996146E-3"/>
                  <c:y val="6.406944887886333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6E6-4AEC-AFAB-25FD5A1BD79E}"/>
                </c:ext>
              </c:extLst>
            </c:dLbl>
            <c:dLbl>
              <c:idx val="1"/>
              <c:layout>
                <c:manualLayout>
                  <c:x val="-1.4408379854789605E-3"/>
                  <c:y val="7.3258871274824389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6E6-4AEC-AFAB-25FD5A1BD79E}"/>
                </c:ext>
              </c:extLst>
            </c:dLbl>
            <c:dLbl>
              <c:idx val="2"/>
              <c:layout>
                <c:manualLayout>
                  <c:x val="9.9900142072403136E-3"/>
                  <c:y val="6.7987977775345806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6E6-4AEC-AFAB-25FD5A1BD79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Лист1!$B$135:$B$137</c:f>
              <c:strCache>
                <c:ptCount val="3"/>
                <c:pt idx="0">
                  <c:v>Доходы</c:v>
                </c:pt>
                <c:pt idx="1">
                  <c:v>Расходы</c:v>
                </c:pt>
                <c:pt idx="2">
                  <c:v>Дефицит/Профицит бюджета </c:v>
                </c:pt>
              </c:strCache>
            </c:strRef>
          </c:cat>
          <c:val>
            <c:numRef>
              <c:f>Лист1!$C$135:$C$137</c:f>
              <c:numCache>
                <c:formatCode>#\ ##0.0</c:formatCode>
                <c:ptCount val="3"/>
                <c:pt idx="0">
                  <c:v>2605.1999999999998</c:v>
                </c:pt>
                <c:pt idx="1">
                  <c:v>2634</c:v>
                </c:pt>
                <c:pt idx="2">
                  <c:v>-30.8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C6E6-4AEC-AFAB-25FD5A1BD79E}"/>
            </c:ext>
          </c:extLst>
        </c:ser>
        <c:dLbls>
          <c:showVal val="1"/>
        </c:dLbls>
        <c:shape val="box"/>
        <c:axId val="150868736"/>
        <c:axId val="64443136"/>
        <c:axId val="150925312"/>
      </c:bar3DChart>
      <c:catAx>
        <c:axId val="15086873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64443136"/>
        <c:crosses val="autoZero"/>
        <c:auto val="1"/>
        <c:lblAlgn val="ctr"/>
        <c:lblOffset val="100"/>
      </c:catAx>
      <c:valAx>
        <c:axId val="6444313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0" sourceLinked="1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50868736"/>
        <c:crosses val="autoZero"/>
        <c:crossBetween val="between"/>
      </c:valAx>
      <c:serAx>
        <c:axId val="150925312"/>
        <c:scaling>
          <c:orientation val="minMax"/>
        </c:scaling>
        <c:delete val="1"/>
        <c:axPos val="b"/>
        <c:majorTickMark val="none"/>
        <c:tickLblPos val="nextTo"/>
        <c:crossAx val="64443136"/>
        <c:crosses val="autoZero"/>
      </c:ser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4.8333091082945409E-3"/>
          <c:y val="9.4191579558600275E-2"/>
          <c:w val="0.11045955505611876"/>
          <c:h val="0.22496501959535808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autoTitleDeleted val="1"/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ser>
          <c:idx val="0"/>
          <c:order val="0"/>
          <c:tx>
            <c:strRef>
              <c:f>Лист1!$B$165</c:f>
              <c:strCache>
                <c:ptCount val="1"/>
                <c:pt idx="0">
                  <c:v>2023 год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Лист1!$A$166:$A$173</c:f>
              <c:strCache>
                <c:ptCount val="8"/>
                <c:pt idx="0">
                  <c:v>Налог на доходы физических лиц</c:v>
                </c:pt>
                <c:pt idx="1">
                  <c:v>Акцизы по подакцизным товарам (продукции), производимым на территории Российской Федерации</c:v>
                </c:pt>
                <c:pt idx="2">
                  <c:v>Налог, взимаемый в связи с применением упрощенной системы налогообложения </c:v>
                </c:pt>
                <c:pt idx="3">
                  <c:v>Единый сельскохозяйственный налог </c:v>
                </c:pt>
                <c:pt idx="4">
                  <c:v>Налог, взимаемый в связи с применением патентной системы налогообложения, зачисляемый в бюджеты муниципальных районов</c:v>
                </c:pt>
                <c:pt idx="5">
                  <c:v>Налог на имущество физических лиц</c:v>
                </c:pt>
                <c:pt idx="6">
                  <c:v>Земельный налог</c:v>
                </c:pt>
                <c:pt idx="7">
                  <c:v>Государственная пошлина</c:v>
                </c:pt>
              </c:strCache>
            </c:strRef>
          </c:cat>
          <c:val>
            <c:numRef>
              <c:f>Лист1!$B$166:$B$173</c:f>
              <c:numCache>
                <c:formatCode>0.0</c:formatCode>
                <c:ptCount val="8"/>
                <c:pt idx="0">
                  <c:v>210.9</c:v>
                </c:pt>
                <c:pt idx="1">
                  <c:v>31.4</c:v>
                </c:pt>
                <c:pt idx="2">
                  <c:v>41.9</c:v>
                </c:pt>
                <c:pt idx="3">
                  <c:v>0.30000000000000016</c:v>
                </c:pt>
                <c:pt idx="4">
                  <c:v>1.8</c:v>
                </c:pt>
                <c:pt idx="5">
                  <c:v>5.7</c:v>
                </c:pt>
                <c:pt idx="6">
                  <c:v>20.9</c:v>
                </c:pt>
                <c:pt idx="7">
                  <c:v>5.4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B69-4387-8548-A6B49A73FF8A}"/>
            </c:ext>
          </c:extLst>
        </c:ser>
        <c:ser>
          <c:idx val="1"/>
          <c:order val="1"/>
          <c:tx>
            <c:strRef>
              <c:f>Лист1!$C$165</c:f>
              <c:strCache>
                <c:ptCount val="1"/>
                <c:pt idx="0">
                  <c:v>2024 год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Лист1!$A$166:$A$173</c:f>
              <c:strCache>
                <c:ptCount val="8"/>
                <c:pt idx="0">
                  <c:v>Налог на доходы физических лиц</c:v>
                </c:pt>
                <c:pt idx="1">
                  <c:v>Акцизы по подакцизным товарам (продукции), производимым на территории Российской Федерации</c:v>
                </c:pt>
                <c:pt idx="2">
                  <c:v>Налог, взимаемый в связи с применением упрощенной системы налогообложения </c:v>
                </c:pt>
                <c:pt idx="3">
                  <c:v>Единый сельскохозяйственный налог </c:v>
                </c:pt>
                <c:pt idx="4">
                  <c:v>Налог, взимаемый в связи с применением патентной системы налогообложения, зачисляемый в бюджеты муниципальных районов</c:v>
                </c:pt>
                <c:pt idx="5">
                  <c:v>Налог на имущество физических лиц</c:v>
                </c:pt>
                <c:pt idx="6">
                  <c:v>Земельный налог</c:v>
                </c:pt>
                <c:pt idx="7">
                  <c:v>Государственная пошлина</c:v>
                </c:pt>
              </c:strCache>
            </c:strRef>
          </c:cat>
          <c:val>
            <c:numRef>
              <c:f>Лист1!$C$166:$C$173</c:f>
              <c:numCache>
                <c:formatCode>0.0</c:formatCode>
                <c:ptCount val="8"/>
                <c:pt idx="0">
                  <c:v>241.7</c:v>
                </c:pt>
                <c:pt idx="1">
                  <c:v>35.200000000000003</c:v>
                </c:pt>
                <c:pt idx="2">
                  <c:v>29.104599999999987</c:v>
                </c:pt>
                <c:pt idx="3">
                  <c:v>0.30000000000000016</c:v>
                </c:pt>
                <c:pt idx="4">
                  <c:v>5.8613999999999997</c:v>
                </c:pt>
                <c:pt idx="5">
                  <c:v>7.8</c:v>
                </c:pt>
                <c:pt idx="6">
                  <c:v>23.9</c:v>
                </c:pt>
                <c:pt idx="7">
                  <c:v>9.3603000000000023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B69-4387-8548-A6B49A73FF8A}"/>
            </c:ext>
          </c:extLst>
        </c:ser>
        <c:ser>
          <c:idx val="2"/>
          <c:order val="2"/>
          <c:tx>
            <c:strRef>
              <c:f>Лист1!$D$165</c:f>
              <c:strCache>
                <c:ptCount val="1"/>
                <c:pt idx="0">
                  <c:v>2025 год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Лист1!$A$166:$A$173</c:f>
              <c:strCache>
                <c:ptCount val="8"/>
                <c:pt idx="0">
                  <c:v>Налог на доходы физических лиц</c:v>
                </c:pt>
                <c:pt idx="1">
                  <c:v>Акцизы по подакцизным товарам (продукции), производимым на территории Российской Федерации</c:v>
                </c:pt>
                <c:pt idx="2">
                  <c:v>Налог, взимаемый в связи с применением упрощенной системы налогообложения </c:v>
                </c:pt>
                <c:pt idx="3">
                  <c:v>Единый сельскохозяйственный налог </c:v>
                </c:pt>
                <c:pt idx="4">
                  <c:v>Налог, взимаемый в связи с применением патентной системы налогообложения, зачисляемый в бюджеты муниципальных районов</c:v>
                </c:pt>
                <c:pt idx="5">
                  <c:v>Налог на имущество физических лиц</c:v>
                </c:pt>
                <c:pt idx="6">
                  <c:v>Земельный налог</c:v>
                </c:pt>
                <c:pt idx="7">
                  <c:v>Государственная пошлина</c:v>
                </c:pt>
              </c:strCache>
            </c:strRef>
          </c:cat>
          <c:val>
            <c:numRef>
              <c:f>Лист1!$D$166:$D$173</c:f>
              <c:numCache>
                <c:formatCode>0.0</c:formatCode>
                <c:ptCount val="8"/>
                <c:pt idx="0">
                  <c:v>255.7</c:v>
                </c:pt>
                <c:pt idx="1">
                  <c:v>36.700000000000003</c:v>
                </c:pt>
                <c:pt idx="2">
                  <c:v>85.6</c:v>
                </c:pt>
                <c:pt idx="3">
                  <c:v>0.14640000000000009</c:v>
                </c:pt>
                <c:pt idx="4">
                  <c:v>7.8</c:v>
                </c:pt>
                <c:pt idx="5">
                  <c:v>11</c:v>
                </c:pt>
                <c:pt idx="6">
                  <c:v>20.6</c:v>
                </c:pt>
                <c:pt idx="7">
                  <c:v>18.7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B69-4387-8548-A6B49A73FF8A}"/>
            </c:ext>
          </c:extLst>
        </c:ser>
        <c:dLbls>
          <c:showVal val="1"/>
        </c:dLbls>
        <c:shape val="box"/>
        <c:axId val="64717952"/>
        <c:axId val="64719488"/>
        <c:axId val="64415488"/>
      </c:bar3DChart>
      <c:catAx>
        <c:axId val="6471795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64719488"/>
        <c:crosses val="autoZero"/>
        <c:auto val="1"/>
        <c:lblAlgn val="ctr"/>
        <c:lblOffset val="100"/>
      </c:catAx>
      <c:valAx>
        <c:axId val="6471948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0.0" sourceLinked="1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64717952"/>
        <c:crosses val="autoZero"/>
        <c:crossBetween val="between"/>
      </c:valAx>
      <c:serAx>
        <c:axId val="64415488"/>
        <c:scaling>
          <c:orientation val="minMax"/>
        </c:scaling>
        <c:delete val="1"/>
        <c:axPos val="b"/>
        <c:majorTickMark val="none"/>
        <c:tickLblPos val="nextTo"/>
        <c:crossAx val="64719488"/>
        <c:crosses val="autoZero"/>
      </c:serAx>
      <c:spPr>
        <a:noFill/>
        <a:ln>
          <a:noFill/>
        </a:ln>
        <a:effectLst/>
      </c:spPr>
    </c:plotArea>
    <c:legend>
      <c:legendPos val="t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Лист1!$B$202</c:f>
              <c:strCache>
                <c:ptCount val="1"/>
                <c:pt idx="0">
                  <c:v>план (млн. руб.)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accent3">
                        <a:lumMod val="50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Лист1!$A$203:$A$210</c:f>
              <c:strCache>
                <c:ptCount val="8"/>
                <c:pt idx="0">
                  <c:v>Налог на доходы физических лиц</c:v>
                </c:pt>
                <c:pt idx="1">
                  <c:v>Акцизы по подакцизным товарам (продукции)</c:v>
                </c:pt>
                <c:pt idx="2">
                  <c:v>Налог, взимаемый в связи с применением упрощенной системы налогообложения </c:v>
                </c:pt>
                <c:pt idx="3">
                  <c:v>Единый сельскохозяйственный налог </c:v>
                </c:pt>
                <c:pt idx="4">
                  <c:v>Налог, взимаемый в связи с применением патентной системы налогообложения, зачисляемый в бюджеты муниципальных районов</c:v>
                </c:pt>
                <c:pt idx="5">
                  <c:v>Налог на имущество физических лиц</c:v>
                </c:pt>
                <c:pt idx="6">
                  <c:v>Земельный налог</c:v>
                </c:pt>
                <c:pt idx="7">
                  <c:v>Государственная пошлина</c:v>
                </c:pt>
              </c:strCache>
            </c:strRef>
          </c:cat>
          <c:val>
            <c:numRef>
              <c:f>Лист1!$B$203:$B$210</c:f>
              <c:numCache>
                <c:formatCode>#\ ##0.0</c:formatCode>
                <c:ptCount val="8"/>
                <c:pt idx="0">
                  <c:v>257.89999999999981</c:v>
                </c:pt>
                <c:pt idx="1">
                  <c:v>38.1</c:v>
                </c:pt>
                <c:pt idx="2">
                  <c:v>89.3</c:v>
                </c:pt>
                <c:pt idx="3">
                  <c:v>0.1</c:v>
                </c:pt>
                <c:pt idx="4">
                  <c:v>6.5</c:v>
                </c:pt>
                <c:pt idx="5">
                  <c:v>11</c:v>
                </c:pt>
                <c:pt idx="6">
                  <c:v>22.4</c:v>
                </c:pt>
                <c:pt idx="7">
                  <c:v>19.7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843-4E18-802B-BACDD7B407B7}"/>
            </c:ext>
          </c:extLst>
        </c:ser>
        <c:ser>
          <c:idx val="1"/>
          <c:order val="1"/>
          <c:tx>
            <c:strRef>
              <c:f>Лист1!$C$202</c:f>
              <c:strCache>
                <c:ptCount val="1"/>
                <c:pt idx="0">
                  <c:v>факт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accent3">
                        <a:lumMod val="50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Лист1!$A$203:$A$210</c:f>
              <c:strCache>
                <c:ptCount val="8"/>
                <c:pt idx="0">
                  <c:v>Налог на доходы физических лиц</c:v>
                </c:pt>
                <c:pt idx="1">
                  <c:v>Акцизы по подакцизным товарам (продукции)</c:v>
                </c:pt>
                <c:pt idx="2">
                  <c:v>Налог, взимаемый в связи с применением упрощенной системы налогообложения </c:v>
                </c:pt>
                <c:pt idx="3">
                  <c:v>Единый сельскохозяйственный налог </c:v>
                </c:pt>
                <c:pt idx="4">
                  <c:v>Налог, взимаемый в связи с применением патентной системы налогообложения, зачисляемый в бюджеты муниципальных районов</c:v>
                </c:pt>
                <c:pt idx="5">
                  <c:v>Налог на имущество физических лиц</c:v>
                </c:pt>
                <c:pt idx="6">
                  <c:v>Земельный налог</c:v>
                </c:pt>
                <c:pt idx="7">
                  <c:v>Государственная пошлина</c:v>
                </c:pt>
              </c:strCache>
            </c:strRef>
          </c:cat>
          <c:val>
            <c:numRef>
              <c:f>Лист1!$C$203:$C$210</c:f>
              <c:numCache>
                <c:formatCode>0.0</c:formatCode>
                <c:ptCount val="8"/>
                <c:pt idx="0">
                  <c:v>255.7</c:v>
                </c:pt>
                <c:pt idx="1">
                  <c:v>36.700000000000003</c:v>
                </c:pt>
                <c:pt idx="2">
                  <c:v>85.6</c:v>
                </c:pt>
                <c:pt idx="3">
                  <c:v>0.14640000000000009</c:v>
                </c:pt>
                <c:pt idx="4">
                  <c:v>7.8</c:v>
                </c:pt>
                <c:pt idx="5">
                  <c:v>11</c:v>
                </c:pt>
                <c:pt idx="6">
                  <c:v>20.6</c:v>
                </c:pt>
                <c:pt idx="7">
                  <c:v>18.7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843-4E18-802B-BACDD7B407B7}"/>
            </c:ext>
          </c:extLst>
        </c:ser>
        <c:dLbls>
          <c:showVal val="1"/>
        </c:dLbls>
        <c:overlap val="-25"/>
        <c:axId val="64832640"/>
        <c:axId val="64834176"/>
      </c:barChart>
      <c:catAx>
        <c:axId val="64832640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64834176"/>
        <c:crosses val="autoZero"/>
        <c:auto val="1"/>
        <c:lblAlgn val="ctr"/>
        <c:lblOffset val="100"/>
      </c:catAx>
      <c:valAx>
        <c:axId val="64834176"/>
        <c:scaling>
          <c:orientation val="minMax"/>
        </c:scaling>
        <c:delete val="1"/>
        <c:axPos val="b"/>
        <c:numFmt formatCode="#\ ##0.0" sourceLinked="1"/>
        <c:majorTickMark val="none"/>
        <c:tickLblPos val="nextTo"/>
        <c:crossAx val="648326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perspective val="30"/>
    </c:view3D>
    <c:plotArea>
      <c:layout/>
      <c:bar3DChart>
        <c:barDir val="col"/>
        <c:grouping val="standard"/>
        <c:ser>
          <c:idx val="1"/>
          <c:order val="0"/>
          <c:tx>
            <c:strRef>
              <c:f>Доходы!$N$48:$N$49</c:f>
              <c:strCache>
                <c:ptCount val="2"/>
                <c:pt idx="0">
                  <c:v>2025 год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Доходы!$H$50:$L$55</c:f>
              <c:strCache>
                <c:ptCount val="6"/>
                <c:pt idx="0">
                  <c:v>ДОХОДЫ ОТ ИСПОЛЬЗОВАНИЯ ИМУЩЕСТВА</c:v>
                </c:pt>
                <c:pt idx="1">
                  <c:v>ПЛАТЕЖИ ПРИ ПОЛЬЗОВАНИИ ПРИРОДНЫМИ РЕСУРСАМИ</c:v>
                </c:pt>
                <c:pt idx="2">
                  <c:v>ДОХОДЫ ОТ ОКАЗАНИЯ ПЛАТНЫХ УСЛУГ И КОМПЕНСАЦИИ ЗАТРАТ ГОСУДАРСТВА</c:v>
                </c:pt>
                <c:pt idx="3">
                  <c:v>ДОХОДЫ ОТ ПРОДАЖИ МАТЕРИАЛЬНЫХ И НЕМАТЕРИАЛЬНЫХ АКТИВОВ</c:v>
                </c:pt>
                <c:pt idx="4">
                  <c:v>ШТРАФЫ, САНКЦИИ, ВОЗМЕЩЕНИЕ УЩЕРБА</c:v>
                </c:pt>
                <c:pt idx="5">
                  <c:v>ПРОЧИЕ НЕНАЛОГОВЫЕ ДОХОДЫ</c:v>
                </c:pt>
              </c:strCache>
            </c:strRef>
          </c:cat>
          <c:val>
            <c:numRef>
              <c:f>Доходы!$N$50:$N$55</c:f>
              <c:numCache>
                <c:formatCode>0.0</c:formatCode>
                <c:ptCount val="6"/>
                <c:pt idx="0">
                  <c:v>14</c:v>
                </c:pt>
                <c:pt idx="1">
                  <c:v>0.60000000000000031</c:v>
                </c:pt>
                <c:pt idx="2">
                  <c:v>2.1</c:v>
                </c:pt>
                <c:pt idx="3">
                  <c:v>1</c:v>
                </c:pt>
                <c:pt idx="4">
                  <c:v>11.2</c:v>
                </c:pt>
                <c:pt idx="5">
                  <c:v>5.2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79F-4EDA-9CC3-7FAD43EB163D}"/>
            </c:ext>
          </c:extLst>
        </c:ser>
        <c:ser>
          <c:idx val="2"/>
          <c:order val="1"/>
          <c:tx>
            <c:strRef>
              <c:f>Доходы!$O$48:$O$49</c:f>
              <c:strCache>
                <c:ptCount val="2"/>
                <c:pt idx="0">
                  <c:v>2024 год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Доходы!$H$50:$L$55</c:f>
              <c:strCache>
                <c:ptCount val="6"/>
                <c:pt idx="0">
                  <c:v>ДОХОДЫ ОТ ИСПОЛЬЗОВАНИЯ ИМУЩЕСТВА</c:v>
                </c:pt>
                <c:pt idx="1">
                  <c:v>ПЛАТЕЖИ ПРИ ПОЛЬЗОВАНИИ ПРИРОДНЫМИ РЕСУРСАМИ</c:v>
                </c:pt>
                <c:pt idx="2">
                  <c:v>ДОХОДЫ ОТ ОКАЗАНИЯ ПЛАТНЫХ УСЛУГ И КОМПЕНСАЦИИ ЗАТРАТ ГОСУДАРСТВА</c:v>
                </c:pt>
                <c:pt idx="3">
                  <c:v>ДОХОДЫ ОТ ПРОДАЖИ МАТЕРИАЛЬНЫХ И НЕМАТЕРИАЛЬНЫХ АКТИВОВ</c:v>
                </c:pt>
                <c:pt idx="4">
                  <c:v>ШТРАФЫ, САНКЦИИ, ВОЗМЕЩЕНИЕ УЩЕРБА</c:v>
                </c:pt>
                <c:pt idx="5">
                  <c:v>ПРОЧИЕ НЕНАЛОГОВЫЕ ДОХОДЫ</c:v>
                </c:pt>
              </c:strCache>
            </c:strRef>
          </c:cat>
          <c:val>
            <c:numRef>
              <c:f>Доходы!$O$50:$O$55</c:f>
              <c:numCache>
                <c:formatCode>0.0</c:formatCode>
                <c:ptCount val="6"/>
                <c:pt idx="0">
                  <c:v>16.100000000000001</c:v>
                </c:pt>
                <c:pt idx="1">
                  <c:v>0.2</c:v>
                </c:pt>
                <c:pt idx="2">
                  <c:v>4.4000000000000004</c:v>
                </c:pt>
                <c:pt idx="3">
                  <c:v>7</c:v>
                </c:pt>
                <c:pt idx="4">
                  <c:v>11.1</c:v>
                </c:pt>
                <c:pt idx="5">
                  <c:v>4.9000000000000004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79F-4EDA-9CC3-7FAD43EB163D}"/>
            </c:ext>
          </c:extLst>
        </c:ser>
        <c:ser>
          <c:idx val="3"/>
          <c:order val="2"/>
          <c:tx>
            <c:strRef>
              <c:f>Доходы!$P$48:$P$49</c:f>
              <c:strCache>
                <c:ptCount val="2"/>
                <c:pt idx="0">
                  <c:v>2023 год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Доходы!$H$50:$L$55</c:f>
              <c:strCache>
                <c:ptCount val="6"/>
                <c:pt idx="0">
                  <c:v>ДОХОДЫ ОТ ИСПОЛЬЗОВАНИЯ ИМУЩЕСТВА</c:v>
                </c:pt>
                <c:pt idx="1">
                  <c:v>ПЛАТЕЖИ ПРИ ПОЛЬЗОВАНИИ ПРИРОДНЫМИ РЕСУРСАМИ</c:v>
                </c:pt>
                <c:pt idx="2">
                  <c:v>ДОХОДЫ ОТ ОКАЗАНИЯ ПЛАТНЫХ УСЛУГ И КОМПЕНСАЦИИ ЗАТРАТ ГОСУДАРСТВА</c:v>
                </c:pt>
                <c:pt idx="3">
                  <c:v>ДОХОДЫ ОТ ПРОДАЖИ МАТЕРИАЛЬНЫХ И НЕМАТЕРИАЛЬНЫХ АКТИВОВ</c:v>
                </c:pt>
                <c:pt idx="4">
                  <c:v>ШТРАФЫ, САНКЦИИ, ВОЗМЕЩЕНИЕ УЩЕРБА</c:v>
                </c:pt>
                <c:pt idx="5">
                  <c:v>ПРОЧИЕ НЕНАЛОГОВЫЕ ДОХОДЫ</c:v>
                </c:pt>
              </c:strCache>
            </c:strRef>
          </c:cat>
          <c:val>
            <c:numRef>
              <c:f>Доходы!$P$50:$P$55</c:f>
              <c:numCache>
                <c:formatCode>0.0</c:formatCode>
                <c:ptCount val="6"/>
                <c:pt idx="0">
                  <c:v>14.2</c:v>
                </c:pt>
                <c:pt idx="1">
                  <c:v>0.1</c:v>
                </c:pt>
                <c:pt idx="2">
                  <c:v>4.6499999999999995</c:v>
                </c:pt>
                <c:pt idx="3">
                  <c:v>8</c:v>
                </c:pt>
                <c:pt idx="4">
                  <c:v>4.5</c:v>
                </c:pt>
                <c:pt idx="5">
                  <c:v>3.4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79F-4EDA-9CC3-7FAD43EB163D}"/>
            </c:ext>
          </c:extLst>
        </c:ser>
        <c:dLbls>
          <c:showVal val="1"/>
        </c:dLbls>
        <c:gapWidth val="75"/>
        <c:shape val="cone"/>
        <c:axId val="64903040"/>
        <c:axId val="64904576"/>
        <c:axId val="65004864"/>
      </c:bar3DChart>
      <c:catAx>
        <c:axId val="64903040"/>
        <c:scaling>
          <c:orientation val="minMax"/>
        </c:scaling>
        <c:axPos val="b"/>
        <c:numFmt formatCode="General" sourceLinked="0"/>
        <c:majorTickMark val="none"/>
        <c:tickLblPos val="nextTo"/>
        <c:crossAx val="64904576"/>
        <c:crosses val="autoZero"/>
        <c:auto val="1"/>
        <c:lblAlgn val="ctr"/>
        <c:lblOffset val="100"/>
      </c:catAx>
      <c:valAx>
        <c:axId val="64904576"/>
        <c:scaling>
          <c:orientation val="minMax"/>
        </c:scaling>
        <c:axPos val="l"/>
        <c:numFmt formatCode="0.0" sourceLinked="1"/>
        <c:majorTickMark val="none"/>
        <c:tickLblPos val="nextTo"/>
        <c:crossAx val="64903040"/>
        <c:crosses val="autoZero"/>
        <c:crossBetween val="between"/>
      </c:valAx>
      <c:serAx>
        <c:axId val="65004864"/>
        <c:scaling>
          <c:orientation val="minMax"/>
        </c:scaling>
        <c:delete val="1"/>
        <c:axPos val="b"/>
        <c:tickLblPos val="nextTo"/>
        <c:crossAx val="64904576"/>
        <c:crosses val="autoZero"/>
      </c:serAx>
    </c:plotArea>
    <c:legend>
      <c:legendPos val="b"/>
      <c:layout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autoTitleDeleted val="1"/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Доходы!$M$49</c:f>
              <c:strCache>
                <c:ptCount val="1"/>
                <c:pt idx="0">
                  <c:v>план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Доходы!$H$50:$L$55</c:f>
              <c:strCache>
                <c:ptCount val="6"/>
                <c:pt idx="0">
                  <c:v>ДОХОДЫ ОТ ИСПОЛЬЗОВАНИЯ ИМУЩЕСТВА</c:v>
                </c:pt>
                <c:pt idx="1">
                  <c:v>ПЛАТЕЖИ ПРИ ПОЛЬЗОВАНИИ ПРИРОДНЫМИ РЕСУРСАМИ</c:v>
                </c:pt>
                <c:pt idx="2">
                  <c:v>ДОХОДЫ ОТ ОКАЗАНИЯ ПЛАТНЫХ УСЛУГ И КОМПЕНСАЦИИ ЗАТРАТ ГОСУДАРСТВА</c:v>
                </c:pt>
                <c:pt idx="3">
                  <c:v>ДОХОДЫ ОТ ПРОДАЖИ МАТЕРИАЛЬНЫХ И НЕМАТЕРИАЛЬНЫХ АКТИВОВ</c:v>
                </c:pt>
                <c:pt idx="4">
                  <c:v>ШТРАФЫ, САНКЦИИ, ВОЗМЕЩЕНИЕ УЩЕРБА</c:v>
                </c:pt>
                <c:pt idx="5">
                  <c:v>ПРОЧИЕ НЕНАЛОГОВЫЕ ДОХОДЫ</c:v>
                </c:pt>
              </c:strCache>
            </c:strRef>
          </c:cat>
          <c:val>
            <c:numRef>
              <c:f>Доходы!$M$50:$M$55</c:f>
              <c:numCache>
                <c:formatCode>0.0</c:formatCode>
                <c:ptCount val="6"/>
                <c:pt idx="0">
                  <c:v>16.399999999999999</c:v>
                </c:pt>
                <c:pt idx="1">
                  <c:v>0.60000000000000031</c:v>
                </c:pt>
                <c:pt idx="2">
                  <c:v>24.3</c:v>
                </c:pt>
                <c:pt idx="3">
                  <c:v>0.4</c:v>
                </c:pt>
                <c:pt idx="4">
                  <c:v>11</c:v>
                </c:pt>
                <c:pt idx="5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5DA-4D93-982E-4FFC2EDC8332}"/>
            </c:ext>
          </c:extLst>
        </c:ser>
        <c:ser>
          <c:idx val="1"/>
          <c:order val="1"/>
          <c:tx>
            <c:strRef>
              <c:f>Доходы!$N$49</c:f>
              <c:strCache>
                <c:ptCount val="1"/>
                <c:pt idx="0">
                  <c:v>факт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Доходы!$H$50:$L$55</c:f>
              <c:strCache>
                <c:ptCount val="6"/>
                <c:pt idx="0">
                  <c:v>ДОХОДЫ ОТ ИСПОЛЬЗОВАНИЯ ИМУЩЕСТВА</c:v>
                </c:pt>
                <c:pt idx="1">
                  <c:v>ПЛАТЕЖИ ПРИ ПОЛЬЗОВАНИИ ПРИРОДНЫМИ РЕСУРСАМИ</c:v>
                </c:pt>
                <c:pt idx="2">
                  <c:v>ДОХОДЫ ОТ ОКАЗАНИЯ ПЛАТНЫХ УСЛУГ И КОМПЕНСАЦИИ ЗАТРАТ ГОСУДАРСТВА</c:v>
                </c:pt>
                <c:pt idx="3">
                  <c:v>ДОХОДЫ ОТ ПРОДАЖИ МАТЕРИАЛЬНЫХ И НЕМАТЕРИАЛЬНЫХ АКТИВОВ</c:v>
                </c:pt>
                <c:pt idx="4">
                  <c:v>ШТРАФЫ, САНКЦИИ, ВОЗМЕЩЕНИЕ УЩЕРБА</c:v>
                </c:pt>
                <c:pt idx="5">
                  <c:v>ПРОЧИЕ НЕНАЛОГОВЫЕ ДОХОДЫ</c:v>
                </c:pt>
              </c:strCache>
            </c:strRef>
          </c:cat>
          <c:val>
            <c:numRef>
              <c:f>Доходы!$N$50:$N$55</c:f>
              <c:numCache>
                <c:formatCode>0.0</c:formatCode>
                <c:ptCount val="6"/>
                <c:pt idx="0">
                  <c:v>14</c:v>
                </c:pt>
                <c:pt idx="1">
                  <c:v>0.60000000000000031</c:v>
                </c:pt>
                <c:pt idx="2">
                  <c:v>2.1</c:v>
                </c:pt>
                <c:pt idx="3">
                  <c:v>1</c:v>
                </c:pt>
                <c:pt idx="4">
                  <c:v>11.2</c:v>
                </c:pt>
                <c:pt idx="5">
                  <c:v>5.2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5DA-4D93-982E-4FFC2EDC8332}"/>
            </c:ext>
          </c:extLst>
        </c:ser>
        <c:dLbls>
          <c:showVal val="1"/>
        </c:dLbls>
        <c:shape val="cylinder"/>
        <c:axId val="65055360"/>
        <c:axId val="65229184"/>
        <c:axId val="0"/>
      </c:bar3DChart>
      <c:catAx>
        <c:axId val="65055360"/>
        <c:scaling>
          <c:orientation val="maxMin"/>
        </c:scaling>
        <c:axPos val="l"/>
        <c:numFmt formatCode="General" sourceLinked="0"/>
        <c:majorTickMark val="none"/>
        <c:tickLblPos val="nextTo"/>
        <c:crossAx val="65229184"/>
        <c:crosses val="autoZero"/>
        <c:auto val="1"/>
        <c:lblAlgn val="ctr"/>
        <c:lblOffset val="100"/>
      </c:catAx>
      <c:valAx>
        <c:axId val="65229184"/>
        <c:scaling>
          <c:orientation val="minMax"/>
        </c:scaling>
        <c:delete val="1"/>
        <c:axPos val="t"/>
        <c:numFmt formatCode="0.0" sourceLinked="1"/>
        <c:tickLblPos val="nextTo"/>
        <c:crossAx val="65055360"/>
        <c:crosses val="autoZero"/>
        <c:crossBetween val="between"/>
      </c:valAx>
    </c:plotArea>
    <c:legend>
      <c:legendPos val="t"/>
      <c:layout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ru-RU"/>
    </a:p>
  </c:txPr>
  <c:externalData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perspective val="30"/>
    </c:view3D>
    <c:plotArea>
      <c:layout/>
      <c:bar3DChart>
        <c:barDir val="col"/>
        <c:grouping val="standard"/>
        <c:ser>
          <c:idx val="0"/>
          <c:order val="0"/>
          <c:tx>
            <c:strRef>
              <c:f>Доходы!$B$176</c:f>
              <c:strCache>
                <c:ptCount val="1"/>
                <c:pt idx="0">
                  <c:v>2025 год</c:v>
                </c:pt>
              </c:strCache>
            </c:strRef>
          </c:tx>
          <c:spPr>
            <a:solidFill>
              <a:schemeClr val="bg2">
                <a:lumMod val="40000"/>
                <a:lumOff val="60000"/>
              </a:schemeClr>
            </a:solidFill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chemeClr val="accent1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Доходы!$A$177:$A$181</c:f>
              <c:strCache>
                <c:ptCount val="5"/>
                <c:pt idx="0">
                  <c:v>Дотации бюджетам бюджетной системы Российской Федерации</c:v>
                </c:pt>
                <c:pt idx="1">
                  <c:v>Субсидии бюджетам бюджетной системы Российской Федерации (межбюджетные субсидии)</c:v>
                </c:pt>
                <c:pt idx="2">
                  <c:v>Субвенции бюджетам бюджетной системы Российской Федерации</c:v>
                </c:pt>
                <c:pt idx="3">
                  <c:v>Иные межбюджетные трансферты</c:v>
                </c:pt>
                <c:pt idx="4">
                  <c:v>Прочие безвозмездные поступления</c:v>
                </c:pt>
              </c:strCache>
            </c:strRef>
          </c:cat>
          <c:val>
            <c:numRef>
              <c:f>Доходы!$B$177:$B$181</c:f>
              <c:numCache>
                <c:formatCode>0.0</c:formatCode>
                <c:ptCount val="5"/>
                <c:pt idx="0">
                  <c:v>204.3</c:v>
                </c:pt>
                <c:pt idx="1">
                  <c:v>361.6</c:v>
                </c:pt>
                <c:pt idx="2">
                  <c:v>1162.4000000000001</c:v>
                </c:pt>
                <c:pt idx="3">
                  <c:v>66.599999999999994</c:v>
                </c:pt>
                <c:pt idx="4">
                  <c:v>-3.1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A07-473A-A302-4305E0E1D13E}"/>
            </c:ext>
          </c:extLst>
        </c:ser>
        <c:ser>
          <c:idx val="1"/>
          <c:order val="1"/>
          <c:tx>
            <c:strRef>
              <c:f>Доходы!$C$176</c:f>
              <c:strCache>
                <c:ptCount val="1"/>
                <c:pt idx="0">
                  <c:v>2024 год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chemeClr val="accent1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Доходы!$A$177:$A$181</c:f>
              <c:strCache>
                <c:ptCount val="5"/>
                <c:pt idx="0">
                  <c:v>Дотации бюджетам бюджетной системы Российской Федерации</c:v>
                </c:pt>
                <c:pt idx="1">
                  <c:v>Субсидии бюджетам бюджетной системы Российской Федерации (межбюджетные субсидии)</c:v>
                </c:pt>
                <c:pt idx="2">
                  <c:v>Субвенции бюджетам бюджетной системы Российской Федерации</c:v>
                </c:pt>
                <c:pt idx="3">
                  <c:v>Иные межбюджетные трансферты</c:v>
                </c:pt>
                <c:pt idx="4">
                  <c:v>Прочие безвозмездные поступления</c:v>
                </c:pt>
              </c:strCache>
            </c:strRef>
          </c:cat>
          <c:val>
            <c:numRef>
              <c:f>Доходы!$C$177:$C$181</c:f>
              <c:numCache>
                <c:formatCode>General</c:formatCode>
                <c:ptCount val="5"/>
                <c:pt idx="0">
                  <c:v>279.89999999999981</c:v>
                </c:pt>
                <c:pt idx="1">
                  <c:v>638.4</c:v>
                </c:pt>
                <c:pt idx="2">
                  <c:v>1323.4</c:v>
                </c:pt>
                <c:pt idx="3">
                  <c:v>99.7</c:v>
                </c:pt>
                <c:pt idx="4">
                  <c:v>5.9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A07-473A-A302-4305E0E1D13E}"/>
            </c:ext>
          </c:extLst>
        </c:ser>
        <c:ser>
          <c:idx val="2"/>
          <c:order val="2"/>
          <c:tx>
            <c:strRef>
              <c:f>Доходы!$D$176</c:f>
              <c:strCache>
                <c:ptCount val="1"/>
                <c:pt idx="0">
                  <c:v>2023 год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accent1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Доходы!$A$177:$A$181</c:f>
              <c:strCache>
                <c:ptCount val="5"/>
                <c:pt idx="0">
                  <c:v>Дотации бюджетам бюджетной системы Российской Федерации</c:v>
                </c:pt>
                <c:pt idx="1">
                  <c:v>Субсидии бюджетам бюджетной системы Российской Федерации (межбюджетные субсидии)</c:v>
                </c:pt>
                <c:pt idx="2">
                  <c:v>Субвенции бюджетам бюджетной системы Российской Федерации</c:v>
                </c:pt>
                <c:pt idx="3">
                  <c:v>Иные межбюджетные трансферты</c:v>
                </c:pt>
                <c:pt idx="4">
                  <c:v>Прочие безвозмездные поступления</c:v>
                </c:pt>
              </c:strCache>
            </c:strRef>
          </c:cat>
          <c:val>
            <c:numRef>
              <c:f>Доходы!$D$177:$D$181</c:f>
              <c:numCache>
                <c:formatCode>General</c:formatCode>
                <c:ptCount val="5"/>
                <c:pt idx="0">
                  <c:v>205.6</c:v>
                </c:pt>
                <c:pt idx="1">
                  <c:v>867.6</c:v>
                </c:pt>
                <c:pt idx="2">
                  <c:v>1203.7</c:v>
                </c:pt>
                <c:pt idx="3">
                  <c:v>39.300000000000004</c:v>
                </c:pt>
                <c:pt idx="4" formatCode="0.0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CA07-473A-A302-4305E0E1D13E}"/>
            </c:ext>
          </c:extLst>
        </c:ser>
        <c:dLbls>
          <c:showVal val="1"/>
        </c:dLbls>
        <c:shape val="cylinder"/>
        <c:axId val="65215872"/>
        <c:axId val="65283200"/>
        <c:axId val="65385344"/>
      </c:bar3DChart>
      <c:catAx>
        <c:axId val="65215872"/>
        <c:scaling>
          <c:orientation val="minMax"/>
        </c:scaling>
        <c:axPos val="b"/>
        <c:numFmt formatCode="General" sourceLinked="0"/>
        <c:tickLblPos val="nextTo"/>
        <c:crossAx val="65283200"/>
        <c:crosses val="autoZero"/>
        <c:auto val="1"/>
        <c:lblAlgn val="ctr"/>
        <c:lblOffset val="100"/>
      </c:catAx>
      <c:valAx>
        <c:axId val="65283200"/>
        <c:scaling>
          <c:orientation val="minMax"/>
        </c:scaling>
        <c:axPos val="l"/>
        <c:majorGridlines/>
        <c:numFmt formatCode="0.0" sourceLinked="1"/>
        <c:tickLblPos val="nextTo"/>
        <c:crossAx val="65215872"/>
        <c:crosses val="autoZero"/>
        <c:crossBetween val="between"/>
      </c:valAx>
      <c:serAx>
        <c:axId val="65385344"/>
        <c:scaling>
          <c:orientation val="minMax"/>
        </c:scaling>
        <c:axPos val="b"/>
        <c:tickLblPos val="nextTo"/>
        <c:crossAx val="65283200"/>
        <c:crosses val="autoZero"/>
      </c:serAx>
    </c:plotArea>
    <c:legend>
      <c:legendPos val="r"/>
      <c:layout>
        <c:manualLayout>
          <c:xMode val="edge"/>
          <c:yMode val="edge"/>
          <c:x val="0.9370446708867276"/>
          <c:y val="2.4128270733486529E-2"/>
          <c:w val="6.0776679875799884E-2"/>
          <c:h val="0.36410080543385998"/>
        </c:manualLayout>
      </c:layout>
      <c:txPr>
        <a:bodyPr/>
        <a:lstStyle/>
        <a:p>
          <a:pPr>
            <a:defRPr sz="1600">
              <a:solidFill>
                <a:schemeClr val="accent1">
                  <a:lumMod val="50000"/>
                </a:schemeClr>
              </a:solidFill>
            </a:defRPr>
          </a:pPr>
          <a:endParaRPr lang="ru-RU"/>
        </a:p>
      </c:txPr>
    </c:legend>
    <c:plotVisOnly val="1"/>
    <c:dispBlanksAs val="gap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rAngAx val="1"/>
    </c:view3D>
    <c:plotArea>
      <c:layout>
        <c:manualLayout>
          <c:layoutTarget val="inner"/>
          <c:xMode val="edge"/>
          <c:yMode val="edge"/>
          <c:x val="0"/>
          <c:y val="1.3711111061312172E-2"/>
          <c:w val="1"/>
          <c:h val="0.98628888893868749"/>
        </c:manualLayout>
      </c:layout>
      <c:pie3DChart>
        <c:varyColors val="1"/>
        <c:ser>
          <c:idx val="0"/>
          <c:order val="0"/>
          <c:dPt>
            <c:idx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8AB-4787-AFCA-29EA2DA7319D}"/>
              </c:ext>
            </c:extLst>
          </c:dPt>
          <c:dLbls>
            <c:dLbl>
              <c:idx val="0"/>
              <c:layout>
                <c:manualLayout>
                  <c:x val="-8.5824064960630095E-2"/>
                  <c:y val="3.5575129391027416E-2"/>
                </c:manualLayout>
              </c:layout>
              <c:showCatName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8AB-4787-AFCA-29EA2DA7319D}"/>
                </c:ext>
              </c:extLst>
            </c:dLbl>
            <c:dLbl>
              <c:idx val="5"/>
              <c:layout>
                <c:manualLayout>
                  <c:x val="-1.5484375000000007E-2"/>
                  <c:y val="-0.20884081582215291"/>
                </c:manualLayout>
              </c:layout>
              <c:showCatName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2EB-4469-906D-E53B3AC2D0CF}"/>
                </c:ext>
              </c:extLst>
            </c:dLbl>
            <c:dLbl>
              <c:idx val="7"/>
              <c:layout>
                <c:manualLayout>
                  <c:x val="-0.14859891732283476"/>
                  <c:y val="9.503641708745901E-2"/>
                </c:manualLayout>
              </c:layout>
              <c:showCatName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2EB-4469-906D-E53B3AC2D0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solidFill>
                      <a:schemeClr val="accent1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CatName val="1"/>
            <c:showPercent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Лист1!$F$78:$F$87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 и правоохранительная деятельность</c:v>
                </c:pt>
                <c:pt idx="3">
                  <c:v>Национальная экономика</c:v>
                </c:pt>
                <c:pt idx="4">
                  <c:v>Жилищно-коммунальное хозяйство</c:v>
                </c:pt>
                <c:pt idx="5">
                  <c:v>Охрана окружающей среды</c:v>
                </c:pt>
                <c:pt idx="6">
                  <c:v>Образование</c:v>
                </c:pt>
                <c:pt idx="7">
                  <c:v>Культура, кинематография</c:v>
                </c:pt>
                <c:pt idx="8">
                  <c:v>Социальная политика</c:v>
                </c:pt>
                <c:pt idx="9">
                  <c:v>Физическая культура и спорт</c:v>
                </c:pt>
              </c:strCache>
            </c:strRef>
          </c:cat>
          <c:val>
            <c:numRef>
              <c:f>Лист1!$G$78:$G$87</c:f>
              <c:numCache>
                <c:formatCode>0.0</c:formatCode>
                <c:ptCount val="10"/>
                <c:pt idx="0">
                  <c:v>9.1431536097697208</c:v>
                </c:pt>
                <c:pt idx="1">
                  <c:v>0.13968152612044538</c:v>
                </c:pt>
                <c:pt idx="2">
                  <c:v>1.3010336432932914</c:v>
                </c:pt>
                <c:pt idx="3">
                  <c:v>4.7531627888414434</c:v>
                </c:pt>
                <c:pt idx="4">
                  <c:v>11.629484774713656</c:v>
                </c:pt>
                <c:pt idx="5">
                  <c:v>6.7845312687073459E-2</c:v>
                </c:pt>
                <c:pt idx="6">
                  <c:v>63.898311848984363</c:v>
                </c:pt>
                <c:pt idx="7">
                  <c:v>4.9487169254100678</c:v>
                </c:pt>
                <c:pt idx="8">
                  <c:v>1.5604421918026901</c:v>
                </c:pt>
                <c:pt idx="9">
                  <c:v>2.550185576884703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08AB-4787-AFCA-29EA2DA7319D}"/>
            </c:ext>
          </c:extLst>
        </c:ser>
        <c:dLbls>
          <c:showCatName val="1"/>
          <c:showPercent val="1"/>
        </c:dLbls>
      </c:pie3DChart>
    </c:plotArea>
    <c:plotVisOnly val="1"/>
    <c:dispBlanksAs val="zero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6153248985959866"/>
          <c:y val="9.1623261977024972E-2"/>
          <c:w val="0.51665043133518296"/>
          <c:h val="0.90244641972987361"/>
        </c:manualLayout>
      </c:layout>
      <c:barChart>
        <c:barDir val="bar"/>
        <c:grouping val="clustered"/>
        <c:ser>
          <c:idx val="1"/>
          <c:order val="0"/>
          <c:tx>
            <c:strRef>
              <c:f>Бюджет!$J$12</c:f>
              <c:strCache>
                <c:ptCount val="1"/>
                <c:pt idx="0">
                  <c:v>исполнение</c:v>
                </c:pt>
              </c:strCache>
            </c:strRef>
          </c:tx>
          <c:spPr>
            <a:solidFill>
              <a:srgbClr val="92D050"/>
            </a:solidFill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Бюджет!$H$13:$H$34</c:f>
              <c:strCache>
                <c:ptCount val="22"/>
                <c:pt idx="0">
                  <c:v>Пожарная безопасность</c:v>
                </c:pt>
                <c:pt idx="1">
                  <c:v>Поощрение граждан и организаций за заслуги в социально-экономическом развитии</c:v>
                </c:pt>
                <c:pt idx="2">
                  <c:v>Развитие муниципальной службы</c:v>
                </c:pt>
                <c:pt idx="3">
                  <c:v>Молодежь Чунского муниципального округа Иркутской области</c:v>
                </c:pt>
                <c:pt idx="4">
                  <c:v>Комплексные меры профилактики злоупотребления наркотическими средствами, токсическими и психотропными веществам  </c:v>
                </c:pt>
                <c:pt idx="5">
                  <c:v>  Социальная поддержка населения</c:v>
                </c:pt>
                <c:pt idx="6">
                  <c:v>Здоровье  </c:v>
                </c:pt>
                <c:pt idx="7">
                  <c:v>Развитие системы образования  </c:v>
                </c:pt>
                <c:pt idx="8">
                  <c:v>Развитие культуры и спорта  </c:v>
                </c:pt>
                <c:pt idx="9">
                  <c:v>Безопасность  </c:v>
                </c:pt>
                <c:pt idx="10">
                  <c:v>Транспортное обслуживание населения  </c:v>
                </c:pt>
                <c:pt idx="11">
                  <c:v>Развитие коммунальной инфраструктуры  </c:v>
                </c:pt>
                <c:pt idx="12">
                  <c:v>Молодым семьям - доступное жилье  </c:v>
                </c:pt>
                <c:pt idx="13">
                  <c:v>Развитие сельского хозяйства и регулирование рынков сельскохозяйственной продукции, сырья и продовольствия</c:v>
                </c:pt>
                <c:pt idx="14">
                  <c:v>Управление государственными финансами Иркутской области</c:v>
                </c:pt>
                <c:pt idx="15">
                  <c:v>Обеспечение услугами связи малонаселенных населенных пунктов  </c:v>
                </c:pt>
                <c:pt idx="16">
                  <c:v>Развитие дорожного хозяйства  </c:v>
                </c:pt>
                <c:pt idx="17">
                  <c:v>Муниципальная собственность  </c:v>
                </c:pt>
                <c:pt idx="18">
                  <c:v>Муниципальное управление  </c:v>
                </c:pt>
                <c:pt idx="19">
                  <c:v>Формирование современной городской среды  </c:v>
                </c:pt>
                <c:pt idx="20">
                  <c:v>Охрана труда  </c:v>
                </c:pt>
                <c:pt idx="21">
                  <c:v>Благоустройство территории  </c:v>
                </c:pt>
              </c:strCache>
            </c:strRef>
          </c:cat>
          <c:val>
            <c:numRef>
              <c:f>Бюджет!$J$13:$J$34</c:f>
              <c:numCache>
                <c:formatCode>0.0</c:formatCode>
                <c:ptCount val="22"/>
                <c:pt idx="0">
                  <c:v>18.600000000000001</c:v>
                </c:pt>
                <c:pt idx="1">
                  <c:v>0.9</c:v>
                </c:pt>
                <c:pt idx="2">
                  <c:v>19.3</c:v>
                </c:pt>
                <c:pt idx="3">
                  <c:v>0.5</c:v>
                </c:pt>
                <c:pt idx="4">
                  <c:v>0.1</c:v>
                </c:pt>
                <c:pt idx="5">
                  <c:v>0.60000000000000031</c:v>
                </c:pt>
                <c:pt idx="6">
                  <c:v>0.2</c:v>
                </c:pt>
                <c:pt idx="7">
                  <c:v>1589.9</c:v>
                </c:pt>
                <c:pt idx="8">
                  <c:v>205.9</c:v>
                </c:pt>
                <c:pt idx="9">
                  <c:v>17.3</c:v>
                </c:pt>
                <c:pt idx="10">
                  <c:v>4</c:v>
                </c:pt>
                <c:pt idx="11">
                  <c:v>97.8</c:v>
                </c:pt>
                <c:pt idx="12">
                  <c:v>4.0999999999999996</c:v>
                </c:pt>
                <c:pt idx="13">
                  <c:v>1.7</c:v>
                </c:pt>
                <c:pt idx="14">
                  <c:v>6.6</c:v>
                </c:pt>
                <c:pt idx="15">
                  <c:v>0</c:v>
                </c:pt>
                <c:pt idx="16">
                  <c:v>111</c:v>
                </c:pt>
                <c:pt idx="17">
                  <c:v>164.1</c:v>
                </c:pt>
                <c:pt idx="18">
                  <c:v>173.4</c:v>
                </c:pt>
                <c:pt idx="19">
                  <c:v>52</c:v>
                </c:pt>
                <c:pt idx="20">
                  <c:v>0.1</c:v>
                </c:pt>
                <c:pt idx="21">
                  <c:v>0.2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7F6-4319-B247-C078E838043F}"/>
            </c:ext>
          </c:extLst>
        </c:ser>
        <c:ser>
          <c:idx val="0"/>
          <c:order val="1"/>
          <c:tx>
            <c:strRef>
              <c:f>Бюджет!$I$12</c:f>
              <c:strCache>
                <c:ptCount val="1"/>
                <c:pt idx="0">
                  <c:v>план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dLbls>
            <c:spPr>
              <a:noFill/>
              <a:ln>
                <a:noFill/>
              </a:ln>
              <a:effectLst/>
            </c:sp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Бюджет!$H$13:$H$34</c:f>
              <c:strCache>
                <c:ptCount val="22"/>
                <c:pt idx="0">
                  <c:v>Пожарная безопасность</c:v>
                </c:pt>
                <c:pt idx="1">
                  <c:v>Поощрение граждан и организаций за заслуги в социально-экономическом развитии</c:v>
                </c:pt>
                <c:pt idx="2">
                  <c:v>Развитие муниципальной службы</c:v>
                </c:pt>
                <c:pt idx="3">
                  <c:v>Молодежь Чунского муниципального округа Иркутской области</c:v>
                </c:pt>
                <c:pt idx="4">
                  <c:v>Комплексные меры профилактики злоупотребления наркотическими средствами, токсическими и психотропными веществам  </c:v>
                </c:pt>
                <c:pt idx="5">
                  <c:v>  Социальная поддержка населения</c:v>
                </c:pt>
                <c:pt idx="6">
                  <c:v>Здоровье  </c:v>
                </c:pt>
                <c:pt idx="7">
                  <c:v>Развитие системы образования  </c:v>
                </c:pt>
                <c:pt idx="8">
                  <c:v>Развитие культуры и спорта  </c:v>
                </c:pt>
                <c:pt idx="9">
                  <c:v>Безопасность  </c:v>
                </c:pt>
                <c:pt idx="10">
                  <c:v>Транспортное обслуживание населения  </c:v>
                </c:pt>
                <c:pt idx="11">
                  <c:v>Развитие коммунальной инфраструктуры  </c:v>
                </c:pt>
                <c:pt idx="12">
                  <c:v>Молодым семьям - доступное жилье  </c:v>
                </c:pt>
                <c:pt idx="13">
                  <c:v>Развитие сельского хозяйства и регулирование рынков сельскохозяйственной продукции, сырья и продовольствия</c:v>
                </c:pt>
                <c:pt idx="14">
                  <c:v>Управление государственными финансами Иркутской области</c:v>
                </c:pt>
                <c:pt idx="15">
                  <c:v>Обеспечение услугами связи малонаселенных населенных пунктов  </c:v>
                </c:pt>
                <c:pt idx="16">
                  <c:v>Развитие дорожного хозяйства  </c:v>
                </c:pt>
                <c:pt idx="17">
                  <c:v>Муниципальная собственность  </c:v>
                </c:pt>
                <c:pt idx="18">
                  <c:v>Муниципальное управление  </c:v>
                </c:pt>
                <c:pt idx="19">
                  <c:v>Формирование современной городской среды  </c:v>
                </c:pt>
                <c:pt idx="20">
                  <c:v>Охрана труда  </c:v>
                </c:pt>
                <c:pt idx="21">
                  <c:v>Благоустройство территории  </c:v>
                </c:pt>
              </c:strCache>
            </c:strRef>
          </c:cat>
          <c:val>
            <c:numRef>
              <c:f>Бюджет!$I$13:$I$34</c:f>
              <c:numCache>
                <c:formatCode>0.0</c:formatCode>
                <c:ptCount val="22"/>
                <c:pt idx="0">
                  <c:v>20.100000000000001</c:v>
                </c:pt>
                <c:pt idx="1">
                  <c:v>0.9</c:v>
                </c:pt>
                <c:pt idx="2">
                  <c:v>19.399999999999999</c:v>
                </c:pt>
                <c:pt idx="3">
                  <c:v>0.60000000000000031</c:v>
                </c:pt>
                <c:pt idx="4">
                  <c:v>0.1</c:v>
                </c:pt>
                <c:pt idx="5">
                  <c:v>0.60000000000000031</c:v>
                </c:pt>
                <c:pt idx="6">
                  <c:v>0.2</c:v>
                </c:pt>
                <c:pt idx="7">
                  <c:v>1617.7</c:v>
                </c:pt>
                <c:pt idx="8">
                  <c:v>278.60000000000002</c:v>
                </c:pt>
                <c:pt idx="9">
                  <c:v>17.899999999999999</c:v>
                </c:pt>
                <c:pt idx="10">
                  <c:v>4.3</c:v>
                </c:pt>
                <c:pt idx="11">
                  <c:v>97.9</c:v>
                </c:pt>
                <c:pt idx="12">
                  <c:v>4.4000000000000004</c:v>
                </c:pt>
                <c:pt idx="13">
                  <c:v>1.7</c:v>
                </c:pt>
                <c:pt idx="14">
                  <c:v>6.6</c:v>
                </c:pt>
                <c:pt idx="15">
                  <c:v>0.1</c:v>
                </c:pt>
                <c:pt idx="16">
                  <c:v>118.9</c:v>
                </c:pt>
                <c:pt idx="17">
                  <c:v>173.5</c:v>
                </c:pt>
                <c:pt idx="18">
                  <c:v>178.7</c:v>
                </c:pt>
                <c:pt idx="19">
                  <c:v>52</c:v>
                </c:pt>
                <c:pt idx="20">
                  <c:v>0.1</c:v>
                </c:pt>
                <c:pt idx="21">
                  <c:v>0.2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7F6-4319-B247-C078E838043F}"/>
            </c:ext>
          </c:extLst>
        </c:ser>
        <c:dLbls>
          <c:showVal val="1"/>
        </c:dLbls>
        <c:axId val="65936000"/>
        <c:axId val="170109568"/>
      </c:barChart>
      <c:catAx>
        <c:axId val="65936000"/>
        <c:scaling>
          <c:orientation val="minMax"/>
        </c:scaling>
        <c:axPos val="l"/>
        <c:numFmt formatCode="General" sourceLinked="0"/>
        <c:majorTickMark val="none"/>
        <c:tickLblPos val="nextTo"/>
        <c:crossAx val="170109568"/>
        <c:crosses val="autoZero"/>
        <c:auto val="1"/>
        <c:lblAlgn val="ctr"/>
        <c:lblOffset val="100"/>
      </c:catAx>
      <c:valAx>
        <c:axId val="170109568"/>
        <c:scaling>
          <c:orientation val="minMax"/>
        </c:scaling>
        <c:delete val="1"/>
        <c:axPos val="b"/>
        <c:numFmt formatCode="0.0" sourceLinked="1"/>
        <c:tickLblPos val="nextTo"/>
        <c:crossAx val="65936000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84172302404508814"/>
          <c:y val="8.6978001632160559E-2"/>
          <c:w val="0.10820223998492202"/>
          <c:h val="0.14028004488363741"/>
        </c:manualLayout>
      </c:layout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ru-RU"/>
    </a:p>
  </c:txPr>
  <c:externalData r:id="rId2"/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347748-1D71-4174-9C62-13CAD5F93F6F}" type="datetimeFigureOut">
              <a:rPr lang="ru-RU" smtClean="0"/>
              <a:pPr/>
              <a:t>14.04.2026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6785B-9AAC-4AB5-A97A-20BF4FE1E6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6425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01338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164372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pPr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164372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pPr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164372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pPr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164372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pPr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164372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pPr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164372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pPr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164372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pPr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164372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pPr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164372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pPr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164372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30799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pPr/>
              <a:t>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1643720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pPr/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164372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pPr/>
              <a:t>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164372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pPr/>
              <a:t>24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1643720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pPr/>
              <a:t>25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1643720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pPr/>
              <a:t>26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164372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pPr/>
              <a:t>27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1643720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pPr/>
              <a:t>28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1643720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pPr/>
              <a:t>29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1643720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980BEA7-D341-14A5-62F6-B785AB4CC7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A3DD1ABB-1805-18FD-3338-5EF4839CFD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71B74187-C745-BCDB-E2B8-DD1198D43D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A2957AE5-E683-25DA-9846-FE7B386DFD5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pPr/>
              <a:t>30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66526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245911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03BEE69-C5E4-8462-D0C0-46B91F2E69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A458309C-AAE1-864B-1CB2-954E87061F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340DD4A3-9538-ABC7-900F-7EA34EF2AD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AC60FF96-A2C9-6E5D-4700-D2558080DA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pPr/>
              <a:t>31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5188167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BEBFAB4-B565-AF22-AAF9-B2E78E32EF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AE3847E9-B86D-21CA-D2A4-DFE4ECE09C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97F9CF0C-7960-5A4C-79DD-AD2A540135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D38D5D8A-3187-525E-68EB-6E192C16F19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pPr/>
              <a:t>32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4960713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D2A211F-05B6-8F7E-9FEF-A49A39983D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731CE851-71A0-C0D9-7062-F21560DF08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D17C8E98-6683-C75B-2591-EB7E805CB5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16D3CF7-4D5C-7C64-0CA9-55CC1B9F92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pPr/>
              <a:t>33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4762836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2E4CD0A-4D67-CCF2-986C-623974E7A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29539484-6C43-94B1-753D-F45AD43E2E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C0C17512-5E1B-29A3-C1C0-156EE713B2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0AB2EB1D-6D18-58DF-AE24-36F3B5790EF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pPr/>
              <a:t>34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0688383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0A906BA-9FC3-5355-74A3-2889AF5760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C01ED780-A17A-4C45-0792-C24FA42147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BE8800FC-2915-41CE-6DF0-713F4469F5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E9504D4-F088-A36E-074B-608D94FF32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pPr/>
              <a:t>35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8603444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78D7E04-EB3F-2F71-1D26-D981E502C9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55FF9800-A7B1-62A1-85F6-77DDEEF491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06F7D2F9-A527-37AB-76C6-FCF8F91E2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BD7C6587-7E27-D1FE-3B37-83306245E55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pPr/>
              <a:t>36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7406326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44CA8BA-BE12-0311-4B3D-3D75E33705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863CAED3-48EF-B18C-E1D9-7550F6AFB5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A9670FB7-1DBF-EC65-CF47-88F25CF577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766EE1D-177A-AA40-70F2-0D1FD975640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pPr/>
              <a:t>37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0570113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AE35412-F73E-AB42-9F95-C925024D3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8317E60E-3100-663D-A414-6DF25D75B5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060A881F-9DE0-3D02-D158-3A3AF12DD6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D92CF27-BD88-CC35-A99B-EAA7B8299C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pPr/>
              <a:t>38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025119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pPr/>
              <a:t>39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1643720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pPr/>
              <a:t>40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164372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6232250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pPr/>
              <a:t>41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164372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905827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858645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884774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164372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6785B-9AAC-4AB5-A97A-20BF4FE1E612}" type="slidenum">
              <a:rPr lang="ru-RU" smtClean="0"/>
              <a:pPr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16437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3B9F-7B8B-4A30-968A-92ACFE96B823}" type="datetimeFigureOut">
              <a:rPr lang="ru-RU" smtClean="0"/>
              <a:pPr/>
              <a:t>14.04.2026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F30803F-705D-4419-A82A-A59B11602C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51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3B9F-7B8B-4A30-968A-92ACFE96B823}" type="datetimeFigureOut">
              <a:rPr lang="ru-RU" smtClean="0"/>
              <a:pPr/>
              <a:t>14.04.2026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F30803F-705D-4419-A82A-A59B11602C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4229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3B9F-7B8B-4A30-968A-92ACFE96B823}" type="datetimeFigureOut">
              <a:rPr lang="ru-RU" smtClean="0"/>
              <a:pPr/>
              <a:t>14.04.2026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F30803F-705D-4419-A82A-A59B11602C3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7022254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3B9F-7B8B-4A30-968A-92ACFE96B823}" type="datetimeFigureOut">
              <a:rPr lang="ru-RU" smtClean="0"/>
              <a:pPr/>
              <a:t>14.04.2026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F30803F-705D-4419-A82A-A59B11602C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827858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3B9F-7B8B-4A30-968A-92ACFE96B823}" type="datetimeFigureOut">
              <a:rPr lang="ru-RU" smtClean="0"/>
              <a:pPr/>
              <a:t>14.04.2026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F30803F-705D-4419-A82A-A59B11602C3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6031877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3B9F-7B8B-4A30-968A-92ACFE96B823}" type="datetimeFigureOut">
              <a:rPr lang="ru-RU" smtClean="0"/>
              <a:pPr/>
              <a:t>14.04.2026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F30803F-705D-4419-A82A-A59B11602C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20793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3B9F-7B8B-4A30-968A-92ACFE96B823}" type="datetimeFigureOut">
              <a:rPr lang="ru-RU" smtClean="0"/>
              <a:pPr/>
              <a:t>14.04.2026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0803F-705D-4419-A82A-A59B11602C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46225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3B9F-7B8B-4A30-968A-92ACFE96B823}" type="datetimeFigureOut">
              <a:rPr lang="ru-RU" smtClean="0"/>
              <a:pPr/>
              <a:t>14.04.2026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0803F-705D-4419-A82A-A59B11602C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66504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3B9F-7B8B-4A30-968A-92ACFE96B823}" type="datetimeFigureOut">
              <a:rPr lang="ru-RU" smtClean="0"/>
              <a:pPr/>
              <a:t>14.04.2026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0803F-705D-4419-A82A-A59B11602C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90260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3B9F-7B8B-4A30-968A-92ACFE96B823}" type="datetimeFigureOut">
              <a:rPr lang="ru-RU" smtClean="0"/>
              <a:pPr/>
              <a:t>14.04.2026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0803F-705D-4419-A82A-A59B11602C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2967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3B9F-7B8B-4A30-968A-92ACFE96B823}" type="datetimeFigureOut">
              <a:rPr lang="ru-RU" smtClean="0"/>
              <a:pPr/>
              <a:t>14.04.2026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F30803F-705D-4419-A82A-A59B11602C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5104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3B9F-7B8B-4A30-968A-92ACFE96B823}" type="datetimeFigureOut">
              <a:rPr lang="ru-RU" smtClean="0"/>
              <a:pPr/>
              <a:t>14.04.2026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F30803F-705D-4419-A82A-A59B11602C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52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3B9F-7B8B-4A30-968A-92ACFE96B823}" type="datetimeFigureOut">
              <a:rPr lang="ru-RU" smtClean="0"/>
              <a:pPr/>
              <a:t>14.04.2026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F30803F-705D-4419-A82A-A59B11602C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68878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3B9F-7B8B-4A30-968A-92ACFE96B823}" type="datetimeFigureOut">
              <a:rPr lang="ru-RU" smtClean="0"/>
              <a:pPr/>
              <a:t>14.04.2026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0803F-705D-4419-A82A-A59B11602C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97394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3B9F-7B8B-4A30-968A-92ACFE96B823}" type="datetimeFigureOut">
              <a:rPr lang="ru-RU" smtClean="0"/>
              <a:pPr/>
              <a:t>14.04.2026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0803F-705D-4419-A82A-A59B11602C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2213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3B9F-7B8B-4A30-968A-92ACFE96B823}" type="datetimeFigureOut">
              <a:rPr lang="ru-RU" smtClean="0"/>
              <a:pPr/>
              <a:t>14.04.2026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0803F-705D-4419-A82A-A59B11602C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4662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3B9F-7B8B-4A30-968A-92ACFE96B823}" type="datetimeFigureOut">
              <a:rPr lang="ru-RU" smtClean="0"/>
              <a:pPr/>
              <a:t>14.04.2026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F30803F-705D-4419-A82A-A59B11602C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2687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593B9F-7B8B-4A30-968A-92ACFE96B823}" type="datetimeFigureOut">
              <a:rPr lang="ru-RU" smtClean="0"/>
              <a:pPr/>
              <a:t>14.04.2026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F30803F-705D-4419-A82A-A59B11602C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203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39" r:id="rId2"/>
    <p:sldLayoutId id="2147483840" r:id="rId3"/>
    <p:sldLayoutId id="2147483841" r:id="rId4"/>
    <p:sldLayoutId id="2147483842" r:id="rId5"/>
    <p:sldLayoutId id="2147483843" r:id="rId6"/>
    <p:sldLayoutId id="2147483844" r:id="rId7"/>
    <p:sldLayoutId id="2147483845" r:id="rId8"/>
    <p:sldLayoutId id="2147483846" r:id="rId9"/>
    <p:sldLayoutId id="2147483847" r:id="rId10"/>
    <p:sldLayoutId id="2147483848" r:id="rId11"/>
    <p:sldLayoutId id="2147483849" r:id="rId12"/>
    <p:sldLayoutId id="2147483850" r:id="rId13"/>
    <p:sldLayoutId id="2147483851" r:id="rId14"/>
    <p:sldLayoutId id="2147483852" r:id="rId15"/>
    <p:sldLayoutId id="2147483853" r:id="rId16"/>
    <p:sldLayoutId id="214748385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4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4" Type="http://schemas.openxmlformats.org/officeDocument/2006/relationships/chart" Target="../charts/char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Relationship Id="rId4" Type="http://schemas.openxmlformats.org/officeDocument/2006/relationships/chart" Target="../charts/char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7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4" Type="http://schemas.openxmlformats.org/officeDocument/2006/relationships/chart" Target="../charts/char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4" Type="http://schemas.openxmlformats.org/officeDocument/2006/relationships/chart" Target="../charts/char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762143"/>
            <a:ext cx="9144000" cy="3754437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  <a:effectLst>
                  <a:glow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Отчет об исполнении бюджета Чунского муниципального округа за 2025 год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4183" y="5680365"/>
            <a:ext cx="11416144" cy="85898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 проекту решения  Думы Чунского муниципального округа)</a:t>
            </a: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728421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216" y="0"/>
            <a:ext cx="11420319" cy="699654"/>
          </a:xfrm>
        </p:spPr>
        <p:txBody>
          <a:bodyPr>
            <a:noAutofit/>
          </a:bodyPr>
          <a:lstStyle/>
          <a:p>
            <a:pPr algn="ctr"/>
            <a:r>
              <a:rPr lang="ru-RU" sz="2400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Анализ поступления межбюджетных трансфертов в бюджет за 2023 – 2025 годы</a:t>
            </a: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967268717"/>
              </p:ext>
            </p:extLst>
          </p:nvPr>
        </p:nvGraphicFramePr>
        <p:xfrm>
          <a:off x="266700" y="435768"/>
          <a:ext cx="11658600" cy="59864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3450015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216" y="0"/>
            <a:ext cx="11420319" cy="699654"/>
          </a:xfrm>
        </p:spPr>
        <p:txBody>
          <a:bodyPr>
            <a:noAutofit/>
          </a:bodyPr>
          <a:lstStyle/>
          <a:p>
            <a:pPr algn="ctr"/>
            <a:r>
              <a:rPr lang="ru-RU" sz="2800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за 2025 год</a:t>
            </a: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4643252" y="2386939"/>
            <a:ext cx="2624447" cy="2000993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Расходы бюджета</a:t>
            </a:r>
          </a:p>
          <a:p>
            <a:pPr algn="ctr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2 505,7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453247" y="1028569"/>
            <a:ext cx="2565070" cy="9664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Общегосударственные вопросы </a:t>
            </a:r>
          </a:p>
          <a:p>
            <a:pPr lvl="0" algn="ctr"/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229,1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293980" y="894295"/>
            <a:ext cx="2779257" cy="123503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Национальная оборона</a:t>
            </a:r>
          </a:p>
          <a:p>
            <a:pPr lvl="0" algn="ctr"/>
            <a:r>
              <a:rPr lang="ru-RU" sz="16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3,7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505205" y="751791"/>
            <a:ext cx="2636322" cy="137753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Национальная безопасность и правоохранительная деятельность </a:t>
            </a:r>
          </a:p>
          <a:p>
            <a:pPr lvl="0" algn="ctr"/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32,6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621487" y="2321624"/>
            <a:ext cx="2636322" cy="124097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Национальная экономика</a:t>
            </a:r>
          </a:p>
          <a:p>
            <a:pPr lvl="0" algn="ctr"/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119,1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81424" y="2386940"/>
            <a:ext cx="2802577" cy="110440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Физическая культура и спорт </a:t>
            </a:r>
          </a:p>
          <a:p>
            <a:pPr lvl="0" algn="ctr"/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63,9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030680" y="5302332"/>
            <a:ext cx="2422567" cy="137753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Культура, кинематография  </a:t>
            </a:r>
          </a:p>
          <a:p>
            <a:pPr lvl="0" algn="ctr"/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124,0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726379" y="5248893"/>
            <a:ext cx="2541320" cy="148441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Образование</a:t>
            </a:r>
          </a:p>
          <a:p>
            <a:pPr lvl="0" algn="ctr"/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1 601,1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523018" y="5248893"/>
            <a:ext cx="2268187" cy="148441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Охрана окружающей среды  </a:t>
            </a:r>
          </a:p>
          <a:p>
            <a:pPr lvl="0" algn="ctr"/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1,7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9292442" y="3764479"/>
            <a:ext cx="2078182" cy="124690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Жилищно-коммунальное хозяйство  </a:t>
            </a:r>
          </a:p>
          <a:p>
            <a:pPr lvl="0" algn="ctr"/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291,4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45583" y="3764479"/>
            <a:ext cx="2957387" cy="126472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Социальная политика  </a:t>
            </a:r>
          </a:p>
          <a:p>
            <a:pPr lvl="0" algn="ctr"/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39,1</a:t>
            </a:r>
          </a:p>
        </p:txBody>
      </p:sp>
      <p:cxnSp>
        <p:nvCxnSpPr>
          <p:cNvPr id="25" name="Прямая со стрелкой 24"/>
          <p:cNvCxnSpPr>
            <a:stCxn id="5" idx="7"/>
          </p:cNvCxnSpPr>
          <p:nvPr/>
        </p:nvCxnSpPr>
        <p:spPr>
          <a:xfrm flipV="1">
            <a:off x="6883358" y="2129330"/>
            <a:ext cx="1073111" cy="550648"/>
          </a:xfrm>
          <a:prstGeom prst="straightConnector1">
            <a:avLst/>
          </a:prstGeom>
          <a:ln w="19050" cmpd="sng">
            <a:solidFill>
              <a:schemeClr val="bg1">
                <a:alpha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endCxn id="9" idx="1"/>
          </p:cNvCxnSpPr>
          <p:nvPr/>
        </p:nvCxnSpPr>
        <p:spPr>
          <a:xfrm flipV="1">
            <a:off x="7267699" y="2942110"/>
            <a:ext cx="1353788" cy="121724"/>
          </a:xfrm>
          <a:prstGeom prst="straightConnector1">
            <a:avLst/>
          </a:prstGeom>
          <a:ln w="19050" cmpd="sng">
            <a:solidFill>
              <a:schemeClr val="bg1">
                <a:alpha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endCxn id="14" idx="1"/>
          </p:cNvCxnSpPr>
          <p:nvPr/>
        </p:nvCxnSpPr>
        <p:spPr>
          <a:xfrm>
            <a:off x="7267699" y="3681351"/>
            <a:ext cx="2024743" cy="706582"/>
          </a:xfrm>
          <a:prstGeom prst="straightConnector1">
            <a:avLst/>
          </a:prstGeom>
          <a:ln w="19050" cmpd="sng">
            <a:solidFill>
              <a:schemeClr val="bg1">
                <a:alpha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5" idx="5"/>
            <a:endCxn id="13" idx="0"/>
          </p:cNvCxnSpPr>
          <p:nvPr/>
        </p:nvCxnSpPr>
        <p:spPr>
          <a:xfrm>
            <a:off x="6883358" y="4094893"/>
            <a:ext cx="1773754" cy="1154000"/>
          </a:xfrm>
          <a:prstGeom prst="straightConnector1">
            <a:avLst/>
          </a:prstGeom>
          <a:ln w="19050" cmpd="sng">
            <a:solidFill>
              <a:schemeClr val="bg1">
                <a:alpha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endCxn id="10" idx="3"/>
          </p:cNvCxnSpPr>
          <p:nvPr/>
        </p:nvCxnSpPr>
        <p:spPr>
          <a:xfrm flipH="1" flipV="1">
            <a:off x="3184001" y="2939143"/>
            <a:ext cx="1459251" cy="124691"/>
          </a:xfrm>
          <a:prstGeom prst="straightConnector1">
            <a:avLst/>
          </a:prstGeom>
          <a:ln w="19050" cmpd="sng">
            <a:solidFill>
              <a:schemeClr val="bg1">
                <a:alpha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endCxn id="15" idx="3"/>
          </p:cNvCxnSpPr>
          <p:nvPr/>
        </p:nvCxnSpPr>
        <p:spPr>
          <a:xfrm flipH="1">
            <a:off x="3302970" y="3681351"/>
            <a:ext cx="1423409" cy="715489"/>
          </a:xfrm>
          <a:prstGeom prst="straightConnector1">
            <a:avLst/>
          </a:prstGeom>
          <a:ln w="19050" cmpd="sng">
            <a:solidFill>
              <a:schemeClr val="bg1">
                <a:alpha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>
            <a:stCxn id="5" idx="3"/>
          </p:cNvCxnSpPr>
          <p:nvPr/>
        </p:nvCxnSpPr>
        <p:spPr>
          <a:xfrm flipH="1">
            <a:off x="3645727" y="4094893"/>
            <a:ext cx="1381866" cy="1207439"/>
          </a:xfrm>
          <a:prstGeom prst="straightConnector1">
            <a:avLst/>
          </a:prstGeom>
          <a:ln w="19050" cmpd="sng">
            <a:solidFill>
              <a:schemeClr val="bg1">
                <a:alpha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>
            <a:stCxn id="5" idx="4"/>
            <a:endCxn id="12" idx="0"/>
          </p:cNvCxnSpPr>
          <p:nvPr/>
        </p:nvCxnSpPr>
        <p:spPr>
          <a:xfrm>
            <a:off x="5955476" y="4387932"/>
            <a:ext cx="41563" cy="860961"/>
          </a:xfrm>
          <a:prstGeom prst="straightConnector1">
            <a:avLst/>
          </a:prstGeom>
          <a:ln w="19050" cmpd="sng">
            <a:solidFill>
              <a:schemeClr val="bg1">
                <a:alpha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>
            <a:endCxn id="6" idx="2"/>
          </p:cNvCxnSpPr>
          <p:nvPr/>
        </p:nvCxnSpPr>
        <p:spPr>
          <a:xfrm flipV="1">
            <a:off x="5735782" y="1995055"/>
            <a:ext cx="0" cy="391884"/>
          </a:xfrm>
          <a:prstGeom prst="straightConnector1">
            <a:avLst/>
          </a:prstGeom>
          <a:ln w="19050" cmpd="sng">
            <a:solidFill>
              <a:schemeClr val="bg1">
                <a:alpha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>
            <a:stCxn id="5" idx="1"/>
          </p:cNvCxnSpPr>
          <p:nvPr/>
        </p:nvCxnSpPr>
        <p:spPr>
          <a:xfrm flipH="1" flipV="1">
            <a:off x="3099461" y="2129332"/>
            <a:ext cx="1928132" cy="550646"/>
          </a:xfrm>
          <a:prstGeom prst="straightConnector1">
            <a:avLst/>
          </a:prstGeom>
          <a:ln w="19050" cmpd="sng">
            <a:solidFill>
              <a:schemeClr val="bg1">
                <a:alpha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10616539" y="751791"/>
            <a:ext cx="14250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млн. руб.</a:t>
            </a:r>
          </a:p>
        </p:txBody>
      </p:sp>
    </p:spTree>
    <p:extLst>
      <p:ext uri="{BB962C8B-B14F-4D97-AF65-F5344CB8AC3E}">
        <p14:creationId xmlns:p14="http://schemas.microsoft.com/office/powerpoint/2010/main" xmlns="" val="36581384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216" y="0"/>
            <a:ext cx="11420319" cy="699654"/>
          </a:xfrm>
        </p:spPr>
        <p:txBody>
          <a:bodyPr>
            <a:noAutofit/>
          </a:bodyPr>
          <a:lstStyle/>
          <a:p>
            <a:pPr algn="ctr"/>
            <a:r>
              <a:rPr lang="ru-RU" sz="2800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Структура расходов бюджета в процентном отношении</a:t>
            </a: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532272765"/>
              </p:ext>
            </p:extLst>
          </p:nvPr>
        </p:nvGraphicFramePr>
        <p:xfrm>
          <a:off x="0" y="610658"/>
          <a:ext cx="12192000" cy="62473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38069199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216" y="0"/>
            <a:ext cx="11420319" cy="797442"/>
          </a:xfrm>
        </p:spPr>
        <p:txBody>
          <a:bodyPr>
            <a:noAutofit/>
          </a:bodyPr>
          <a:lstStyle/>
          <a:p>
            <a:pPr algn="ctr"/>
            <a:r>
              <a:rPr lang="ru-RU" sz="2800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 Чунского муниципального округа за 2025 год исполнялся по 26 муниципальным программам и 2 государственным программам</a:t>
            </a: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8351A0D-8C05-9AAD-EF68-99196D595627}"/>
              </a:ext>
            </a:extLst>
          </p:cNvPr>
          <p:cNvSpPr txBox="1"/>
          <p:nvPr/>
        </p:nvSpPr>
        <p:spPr>
          <a:xfrm>
            <a:off x="582290" y="5288340"/>
            <a:ext cx="1153209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Всего на реализацию программных мероприятий было запланировано средств бюджетов всех уровней – 2 594,5 млн. руб., в том числе:</a:t>
            </a:r>
          </a:p>
          <a:p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счет средств местного бюджета 948,2 млн. руб.,</a:t>
            </a:r>
          </a:p>
          <a:p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счет средств федерального бюджета – 164,8 млн. руб.,</a:t>
            </a:r>
          </a:p>
          <a:p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счет средств бюджета Иркутской области – 1 484,5 млн. руб.</a:t>
            </a:r>
          </a:p>
          <a:p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Фактическое освоение средств (финансирование) в отчетном году всего 2 468,3 млн. руб. (95,1%), в том числе по источникам финансирования: </a:t>
            </a:r>
          </a:p>
          <a:p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счет средств местного бюджета 882,7 млн. руб.,</a:t>
            </a:r>
          </a:p>
          <a:p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счет средств федерального бюджета – 164,8 млн. руб.,</a:t>
            </a:r>
          </a:p>
          <a:p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счет средств бюджета Иркутской области – 1 420,8 млн. руб. </a:t>
            </a:r>
            <a:r>
              <a:rPr lang="ru-RU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тыс. руб. (92,7%).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xmlns="" id="{DC41DE8F-4D86-24CC-5A3C-E8B484FAA0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56583448"/>
              </p:ext>
            </p:extLst>
          </p:nvPr>
        </p:nvGraphicFramePr>
        <p:xfrm>
          <a:off x="710213" y="967168"/>
          <a:ext cx="11034944" cy="41872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17472">
                  <a:extLst>
                    <a:ext uri="{9D8B030D-6E8A-4147-A177-3AD203B41FA5}">
                      <a16:colId xmlns:a16="http://schemas.microsoft.com/office/drawing/2014/main" xmlns="" val="1746137983"/>
                    </a:ext>
                  </a:extLst>
                </a:gridCol>
                <a:gridCol w="5517472">
                  <a:extLst>
                    <a:ext uri="{9D8B030D-6E8A-4147-A177-3AD203B41FA5}">
                      <a16:colId xmlns:a16="http://schemas.microsoft.com/office/drawing/2014/main" xmlns="" val="1858835209"/>
                    </a:ext>
                  </a:extLst>
                </a:gridCol>
              </a:tblGrid>
              <a:tr h="3187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«Переселение граждан из ветхого и аварийного жилищного фонда»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40" marR="6940" marT="694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«Молодым семьям - доступное жилье»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40" marR="6940" marT="694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51545890"/>
                  </a:ext>
                </a:extLst>
              </a:tr>
              <a:tr h="16309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«Пожарная безопасность»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40" marR="6940" marT="694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«Экономическое развитие»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40" marR="6940" marT="694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22874760"/>
                  </a:ext>
                </a:extLst>
              </a:tr>
              <a:tr h="47445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«Поощрение граждан и организаций за заслуги в социально-экономическом развитии»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40" marR="6940" marT="694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Государственная программа Иркутской области «Развитие сельского хозяйства и регулирование рынков сельскохозяйственной продукции, сырья и продовольствия»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40" marR="6940" marT="694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38312428"/>
                  </a:ext>
                </a:extLst>
              </a:tr>
              <a:tr h="3187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«Развитие муниципальной службы»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40" marR="6940" marT="694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Государственная программа Иркутской области «Управление государственными финансами Иркутской области»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40" marR="6940" marT="694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02437219"/>
                  </a:ext>
                </a:extLst>
              </a:tr>
              <a:tr h="3187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«Молодежь Чунского муниципального округа Иркутской области»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40" marR="6940" marT="694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«Обеспечение услугами связи малонаселенных населенных пунктов»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40" marR="6940" marT="694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88639494"/>
                  </a:ext>
                </a:extLst>
              </a:tr>
              <a:tr h="3187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«Повышение финансовой грамотности населения»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40" marR="6940" marT="694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«Развитие дорожного хозяйства»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40" marR="6940" marT="694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33453645"/>
                  </a:ext>
                </a:extLst>
              </a:tr>
              <a:tr h="47445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«Комплексные меры профилактики злоупотребления наркотическими средствами, токсическими и психотропными веществами»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40" marR="6940" marT="694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«Муниципальная собственность»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40" marR="6940" marT="694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70529779"/>
                  </a:ext>
                </a:extLst>
              </a:tr>
              <a:tr h="16309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«Социальная поддержка населения»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40" marR="6940" marT="694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«Муниципальное управление»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40" marR="6940" marT="694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0349453"/>
                  </a:ext>
                </a:extLst>
              </a:tr>
              <a:tr h="3187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«Здоровье»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40" marR="6940" marT="694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«Формирование современной городской среды»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40" marR="6940" marT="694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35536047"/>
                  </a:ext>
                </a:extLst>
              </a:tr>
              <a:tr h="47445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«Развитие системы образования»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40" marR="6940" marT="694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«Развитие сельского хозяйства и регулирование рынков сельскохозяйственной продукции, сырья и продовольствия»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40" marR="6940" marT="694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683075"/>
                  </a:ext>
                </a:extLst>
              </a:tr>
              <a:tr h="16309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«Развитие культуры и спорта»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40" marR="6940" marT="694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«Охрана труда»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40" marR="6940" marT="694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9087382"/>
                  </a:ext>
                </a:extLst>
              </a:tr>
              <a:tr h="3187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«Безопасность»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40" marR="6940" marT="694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«Реализация государственной национальной политики»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40" marR="6940" marT="694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37078757"/>
                  </a:ext>
                </a:extLst>
              </a:tr>
              <a:tr h="16309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«Транспортное обслуживание населения»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40" marR="6940" marT="694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«Профилактика правонарушений»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40" marR="6940" marT="694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7713827"/>
                  </a:ext>
                </a:extLst>
              </a:tr>
              <a:tr h="16309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«Развитие коммунальной инфраструктуры»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40" marR="6940" marT="694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«Благоустройство территории»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40" marR="6940" marT="694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564008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7242313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216" y="0"/>
            <a:ext cx="11420319" cy="699654"/>
          </a:xfrm>
        </p:spPr>
        <p:txBody>
          <a:bodyPr>
            <a:noAutofit/>
          </a:bodyPr>
          <a:lstStyle/>
          <a:p>
            <a:pPr algn="ctr"/>
            <a:r>
              <a:rPr lang="ru-RU" sz="2400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Исполнение бюджета по муниципальным программам за 2025 год</a:t>
            </a: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704255187"/>
              </p:ext>
            </p:extLst>
          </p:nvPr>
        </p:nvGraphicFramePr>
        <p:xfrm>
          <a:off x="77002" y="672353"/>
          <a:ext cx="12147366" cy="61856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0458734" y="659237"/>
            <a:ext cx="1733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млн. руб.</a:t>
            </a:r>
          </a:p>
        </p:txBody>
      </p:sp>
    </p:spTree>
    <p:extLst>
      <p:ext uri="{BB962C8B-B14F-4D97-AF65-F5344CB8AC3E}">
        <p14:creationId xmlns:p14="http://schemas.microsoft.com/office/powerpoint/2010/main" xmlns="" val="4096812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216" y="0"/>
            <a:ext cx="11420319" cy="1520042"/>
          </a:xfrm>
        </p:spPr>
        <p:txBody>
          <a:bodyPr>
            <a:noAutofit/>
          </a:bodyPr>
          <a:lstStyle/>
          <a:p>
            <a:pPr algn="ctr"/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b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Чунского муниципального округа </a:t>
            </a:r>
            <a:b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«Социальная поддержка населения»</a:t>
            </a: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07363" y="1546384"/>
            <a:ext cx="10298097" cy="1231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Исполнение по программе составило 100 %</a:t>
            </a:r>
          </a:p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 «Оказание мер социальной поддержки отдельным категориям граждан» – 0,2 млн. руб.;</a:t>
            </a:r>
          </a:p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 "Ветераны и ветеранское движение» – 0,4 млн. руб.;</a:t>
            </a:r>
          </a:p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 "Укрепление семьи, поддержка материнства и детства» – 0,0 млн. руб.</a:t>
            </a:r>
          </a:p>
        </p:txBody>
      </p:sp>
      <p:pic>
        <p:nvPicPr>
          <p:cNvPr id="9" name="Рисунок 8" descr="СОЦ ПОД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431306" y="2956513"/>
            <a:ext cx="3509683" cy="2339128"/>
          </a:xfrm>
          <a:prstGeom prst="rect">
            <a:avLst/>
          </a:prstGeom>
        </p:spPr>
      </p:pic>
      <p:pic>
        <p:nvPicPr>
          <p:cNvPr id="11" name="Рисунок 10" descr="бабушки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19918" y="4081661"/>
            <a:ext cx="3778623" cy="2428157"/>
          </a:xfrm>
          <a:prstGeom prst="rect">
            <a:avLst/>
          </a:prstGeom>
        </p:spPr>
      </p:pic>
      <p:pic>
        <p:nvPicPr>
          <p:cNvPr id="12" name="Рисунок 11" descr="соц подд 3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0335" y="2967411"/>
            <a:ext cx="4046818" cy="2465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640407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216" y="-1"/>
            <a:ext cx="11420319" cy="1351129"/>
          </a:xfrm>
        </p:spPr>
        <p:txBody>
          <a:bodyPr>
            <a:noAutofit/>
          </a:bodyPr>
          <a:lstStyle/>
          <a:p>
            <a:pPr algn="ctr"/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b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Чунского муниципального округа</a:t>
            </a:r>
            <a:b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«Здоровье»</a:t>
            </a:r>
            <a:endParaRPr lang="ru-RU" sz="38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47565" y="1351128"/>
            <a:ext cx="103492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Исполнение по программе составило 99,8 %</a:t>
            </a:r>
          </a:p>
          <a:p>
            <a:pPr lvl="0"/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 «Создание условий для оказания медицинской помощи населению» - 0,2  млн. руб.;</a:t>
            </a:r>
          </a:p>
          <a:p>
            <a:pPr lvl="0"/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 «Укрепление общественного здоровья»– 0,0 млн. руб.</a:t>
            </a:r>
          </a:p>
        </p:txBody>
      </p:sp>
      <p:pic>
        <p:nvPicPr>
          <p:cNvPr id="8" name="Рисунок 7" descr="ЗДОР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8341" y="3111439"/>
            <a:ext cx="4948517" cy="3425897"/>
          </a:xfrm>
          <a:prstGeom prst="rect">
            <a:avLst/>
          </a:prstGeom>
        </p:spPr>
      </p:pic>
      <p:pic>
        <p:nvPicPr>
          <p:cNvPr id="9" name="Рисунок 8" descr="больница люди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4410" y="2470850"/>
            <a:ext cx="5486521" cy="3634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228249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216" y="0"/>
            <a:ext cx="11420319" cy="1460310"/>
          </a:xfrm>
        </p:spPr>
        <p:txBody>
          <a:bodyPr>
            <a:noAutofit/>
          </a:bodyPr>
          <a:lstStyle/>
          <a:p>
            <a:pPr algn="ctr"/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b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Чунского муниципального округа </a:t>
            </a:r>
            <a:b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«Развитие системы образования»</a:t>
            </a:r>
            <a:endParaRPr lang="ru-RU" sz="38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56947" y="1432157"/>
            <a:ext cx="11319029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Исполнение по программе составило 98,3 %</a:t>
            </a:r>
          </a:p>
          <a:p>
            <a:pPr lvl="0"/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 «Дошкольное образование» - 496,6 млн. руб.;</a:t>
            </a:r>
          </a:p>
          <a:p>
            <a:pPr lvl="0"/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 «Начальное общее, основное общее, среднее общее образование»– 971,9 млн. руб.;</a:t>
            </a:r>
          </a:p>
          <a:p>
            <a:pPr lvl="0"/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 «Дополнительное образование детей в сфере образования» - 36,3 млн. руб.;</a:t>
            </a:r>
          </a:p>
          <a:p>
            <a:pPr lvl="0"/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 «Отдых, оздоровление и занятость детей и подростков» - 5,5 млн. руб.;</a:t>
            </a:r>
          </a:p>
          <a:p>
            <a:pPr lvl="0"/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 «Обеспечение реализации и прочие мероприятия муниципальной программы» - 79,7 млн. руб.</a:t>
            </a:r>
          </a:p>
        </p:txBody>
      </p:sp>
      <p:pic>
        <p:nvPicPr>
          <p:cNvPr id="8" name="Рисунок 7" descr="МОЛОДЕЖ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3772" y="3375212"/>
            <a:ext cx="5475226" cy="3181630"/>
          </a:xfrm>
          <a:prstGeom prst="rect">
            <a:avLst/>
          </a:prstGeom>
        </p:spPr>
      </p:pic>
      <p:pic>
        <p:nvPicPr>
          <p:cNvPr id="9" name="Рисунок 8" descr="образование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464" y="3402106"/>
            <a:ext cx="4839216" cy="3146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783460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216" y="0"/>
            <a:ext cx="11420319" cy="1282890"/>
          </a:xfrm>
        </p:spPr>
        <p:txBody>
          <a:bodyPr>
            <a:noAutofit/>
          </a:bodyPr>
          <a:lstStyle/>
          <a:p>
            <a:pPr algn="ctr"/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b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Чунского муниципального округа </a:t>
            </a:r>
            <a:b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«Развитие культуры и спорта»</a:t>
            </a:r>
            <a:endParaRPr lang="ru-RU" sz="38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75656" y="1828800"/>
            <a:ext cx="1042851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Исполнение по программе составило 73,9%</a:t>
            </a:r>
          </a:p>
          <a:p>
            <a:pPr lvl="0"/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 «Развитие библиотечного дела» - 21,3  млн. руб.;</a:t>
            </a:r>
          </a:p>
          <a:p>
            <a:pPr lvl="0"/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 «Организация досуга и предоставление услуг организаций культуры»– 81,8 млн. руб.;</a:t>
            </a:r>
          </a:p>
          <a:p>
            <a:pPr lvl="0"/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 «Развитие физической культуры и массового спорта» - 63,8 млн. руб.;</a:t>
            </a:r>
          </a:p>
          <a:p>
            <a:pPr lvl="0"/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 «Дополнительное образование детей в сфере культуры» - 18,7 млн. руб.;</a:t>
            </a:r>
          </a:p>
          <a:p>
            <a:pPr lvl="0"/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 «Обеспечение реализации муниципальной программы» - 20,4 млн. руб.</a:t>
            </a:r>
          </a:p>
        </p:txBody>
      </p:sp>
      <p:pic>
        <p:nvPicPr>
          <p:cNvPr id="8" name="Рисунок 7" descr="СПОРТ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34888" y="3678517"/>
            <a:ext cx="4426324" cy="2950882"/>
          </a:xfrm>
          <a:prstGeom prst="rect">
            <a:avLst/>
          </a:prstGeom>
        </p:spPr>
      </p:pic>
      <p:pic>
        <p:nvPicPr>
          <p:cNvPr id="9" name="Рисунок 8" descr="культура 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5647" y="3687566"/>
            <a:ext cx="4383742" cy="292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813511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216" y="0"/>
            <a:ext cx="11420319" cy="1282890"/>
          </a:xfrm>
        </p:spPr>
        <p:txBody>
          <a:bodyPr>
            <a:noAutofit/>
          </a:bodyPr>
          <a:lstStyle/>
          <a:p>
            <a:pPr algn="ctr"/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b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Чунского муниципального округа</a:t>
            </a:r>
            <a:b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«Безопасность»</a:t>
            </a:r>
            <a:endParaRPr lang="ru-RU" sz="38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48343" y="1360714"/>
            <a:ext cx="1173954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Исполнение по программе составило 96,8 %</a:t>
            </a:r>
          </a:p>
          <a:p>
            <a:pPr lvl="0"/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 «Вопросы гражданской обороны и защиты населения от чрезвычайных ситуаций» - 1,0 млн. руб.;</a:t>
            </a:r>
          </a:p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 «Развитие, содержание и обеспечение деятельности ЕДДС» - 11,9 млн. руб</a:t>
            </a:r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 «Профилактика экстремистской и террористической деятельности» – 4,5 млн. руб.;</a:t>
            </a:r>
          </a:p>
          <a:p>
            <a:pPr lvl="0"/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безопасность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4058" y="2810434"/>
            <a:ext cx="6241830" cy="3765178"/>
          </a:xfrm>
          <a:prstGeom prst="rect">
            <a:avLst/>
          </a:prstGeom>
        </p:spPr>
      </p:pic>
      <p:pic>
        <p:nvPicPr>
          <p:cNvPr id="12" name="Рисунок 11" descr="безопасность 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798" y="2732936"/>
            <a:ext cx="3734920" cy="3845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14351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7465" y="79899"/>
            <a:ext cx="10591060" cy="4074851"/>
          </a:xfrm>
        </p:spPr>
        <p:txBody>
          <a:bodyPr>
            <a:noAutofit/>
          </a:bodyPr>
          <a:lstStyle/>
          <a:p>
            <a:pPr algn="ctr"/>
            <a:r>
              <a:rPr lang="ru-RU" sz="2800" b="1" cap="none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Чунский район образован 12 декабря 1953 года</a:t>
            </a:r>
            <a:endParaRPr lang="ru-RU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59292" y="2219417"/>
            <a:ext cx="10759737" cy="4638584"/>
          </a:xfrm>
        </p:spPr>
        <p:txBody>
          <a:bodyPr>
            <a:normAutofit/>
          </a:bodyPr>
          <a:lstStyle/>
          <a:p>
            <a:pPr algn="ctr"/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sz="2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F902230-CD7B-A96E-D9F2-732F3A8CB7CD}"/>
              </a:ext>
            </a:extLst>
          </p:cNvPr>
          <p:cNvSpPr txBox="1"/>
          <p:nvPr/>
        </p:nvSpPr>
        <p:spPr>
          <a:xfrm>
            <a:off x="949911" y="2379216"/>
            <a:ext cx="10768614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 января 2024 г. является Чунским муниципальным округом. </a:t>
            </a:r>
          </a:p>
          <a:p>
            <a:pPr algn="ctr"/>
            <a:r>
              <a:rPr lang="ru-RU" sz="1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(Закон Иркутской области от 24.11.2023 № 148-ОЗ)</a:t>
            </a:r>
          </a:p>
          <a:p>
            <a:pPr algn="ctr"/>
            <a:endParaRPr lang="ru-RU" sz="18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/>
            <a:r>
              <a:rPr lang="ru-RU" sz="1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Площадь 28 036,8 </a:t>
            </a:r>
            <a:r>
              <a:rPr lang="ru-RU" sz="18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кв.км</a:t>
            </a:r>
            <a:r>
              <a:rPr lang="ru-RU" sz="1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br>
              <a:rPr lang="ru-RU" sz="1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Численность населения 26 038 человек</a:t>
            </a:r>
            <a:br>
              <a:rPr lang="ru-RU" sz="1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(по данным на 01.01.2025 года)</a:t>
            </a:r>
            <a:br>
              <a:rPr lang="ru-RU" sz="1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77178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216" y="-1"/>
            <a:ext cx="11420319" cy="1310185"/>
          </a:xfrm>
        </p:spPr>
        <p:txBody>
          <a:bodyPr>
            <a:noAutofit/>
          </a:bodyPr>
          <a:lstStyle/>
          <a:p>
            <a:pPr algn="ctr"/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b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Чунского муниципального округа </a:t>
            </a:r>
            <a:b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«Транспортное обслуживание населения»</a:t>
            </a:r>
            <a:endParaRPr lang="ru-RU" sz="38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49910" y="1352397"/>
            <a:ext cx="1056442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Исполнение по программе составило 96,5 %</a:t>
            </a:r>
          </a:p>
          <a:p>
            <a:pPr lvl="0"/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Программа «Транспортное обслуживание населения» – 4,0 млн. руб.</a:t>
            </a:r>
          </a:p>
        </p:txBody>
      </p:sp>
      <p:pic>
        <p:nvPicPr>
          <p:cNvPr id="7" name="Рисунок 6" descr="транспорт 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412" y="2178423"/>
            <a:ext cx="5964089" cy="3762752"/>
          </a:xfrm>
          <a:prstGeom prst="rect">
            <a:avLst/>
          </a:prstGeom>
        </p:spPr>
      </p:pic>
      <p:pic>
        <p:nvPicPr>
          <p:cNvPr id="10" name="Рисунок 9" descr="транспорт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3118" y="2138083"/>
            <a:ext cx="4364627" cy="2351592"/>
          </a:xfrm>
          <a:prstGeom prst="rect">
            <a:avLst/>
          </a:prstGeom>
        </p:spPr>
      </p:pic>
      <p:pic>
        <p:nvPicPr>
          <p:cNvPr id="11" name="Рисунок 10" descr="транспорт3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37108" y="4310973"/>
            <a:ext cx="4090988" cy="235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05679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216" y="-1"/>
            <a:ext cx="11420319" cy="1487607"/>
          </a:xfrm>
        </p:spPr>
        <p:txBody>
          <a:bodyPr>
            <a:noAutofit/>
          </a:bodyPr>
          <a:lstStyle/>
          <a:p>
            <a:pPr algn="ctr"/>
            <a:r>
              <a:rPr lang="ru-RU" sz="2400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br>
              <a:rPr lang="ru-RU" sz="2400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Чунского муниципального округа </a:t>
            </a:r>
            <a:br>
              <a:rPr lang="ru-RU" sz="2400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«Развитие коммунальной инфраструктуры»</a:t>
            </a:r>
            <a:endParaRPr lang="ru-RU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33491" y="1439375"/>
            <a:ext cx="932155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Исполнение по программе составило 99,9 %</a:t>
            </a:r>
          </a:p>
          <a:p>
            <a:pPr lvl="0"/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Программа «Развитие коммунальной инфраструктуры» - 97,8 млн. руб.;</a:t>
            </a:r>
          </a:p>
        </p:txBody>
      </p:sp>
      <p:pic>
        <p:nvPicPr>
          <p:cNvPr id="8" name="Рисунок 7" descr="жкх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6049" y="3004027"/>
            <a:ext cx="5243233" cy="3572144"/>
          </a:xfrm>
          <a:prstGeom prst="rect">
            <a:avLst/>
          </a:prstGeom>
        </p:spPr>
      </p:pic>
      <p:pic>
        <p:nvPicPr>
          <p:cNvPr id="7" name="Рисунок 6" descr="БЛАГ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2403" y="2315902"/>
            <a:ext cx="6015256" cy="4008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681399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216" y="0"/>
            <a:ext cx="11420319" cy="1282890"/>
          </a:xfrm>
        </p:spPr>
        <p:txBody>
          <a:bodyPr>
            <a:noAutofit/>
          </a:bodyPr>
          <a:lstStyle/>
          <a:p>
            <a:pPr algn="ctr"/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b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Чунского муниципального округа</a:t>
            </a:r>
            <a:b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«Молодым семьям - доступное жилье»</a:t>
            </a:r>
            <a:endParaRPr lang="ru-RU" sz="38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9306" y="1719618"/>
            <a:ext cx="356206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Исполнение по программе составило 93,3 %</a:t>
            </a:r>
          </a:p>
          <a:p>
            <a:pPr lvl="0"/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Программа «Молодым семьям - доступное жилье» – 4,1 млн. руб.</a:t>
            </a:r>
          </a:p>
        </p:txBody>
      </p:sp>
      <p:pic>
        <p:nvPicPr>
          <p:cNvPr id="6" name="Рисунок 5" descr="МОЛОД СЕМ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23490" y="1682726"/>
            <a:ext cx="6346851" cy="4812202"/>
          </a:xfrm>
          <a:prstGeom prst="rect">
            <a:avLst/>
          </a:prstGeom>
        </p:spPr>
      </p:pic>
      <p:pic>
        <p:nvPicPr>
          <p:cNvPr id="8" name="Рисунок 7" descr="МОЛ СЕМ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7018" y="3415553"/>
            <a:ext cx="4616126" cy="3065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563051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216" y="295835"/>
            <a:ext cx="11420319" cy="1492624"/>
          </a:xfrm>
        </p:spPr>
        <p:txBody>
          <a:bodyPr>
            <a:noAutofit/>
          </a:bodyPr>
          <a:lstStyle/>
          <a:p>
            <a:pPr algn="ctr"/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b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Чунского муниципального округа</a:t>
            </a:r>
            <a:b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«Экономическое развитие»</a:t>
            </a:r>
            <a:endParaRPr lang="ru-RU" sz="38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88994" y="2124635"/>
            <a:ext cx="1001401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Исполнение по программе составило 100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%</a:t>
            </a:r>
          </a:p>
          <a:p>
            <a:pPr lvl="0" algn="ctr"/>
            <a:endParaRPr lang="ru-RU" sz="20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 «Развитие экономики и инвестиционной деятельности» - 0,01 млн. руб.;</a:t>
            </a:r>
          </a:p>
          <a:p>
            <a:pPr lvl="0"/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 «Развитие потребительского рынка» - 0,01 млн. руб.</a:t>
            </a:r>
          </a:p>
        </p:txBody>
      </p:sp>
      <p:pic>
        <p:nvPicPr>
          <p:cNvPr id="11" name="Рисунок 10" descr="ЭКОНОМ РАЗВ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5672" y="4101354"/>
            <a:ext cx="9677459" cy="1855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521186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216" y="174811"/>
            <a:ext cx="11420319" cy="1519517"/>
          </a:xfrm>
        </p:spPr>
        <p:txBody>
          <a:bodyPr>
            <a:noAutofit/>
          </a:bodyPr>
          <a:lstStyle/>
          <a:p>
            <a:pPr algn="ctr"/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b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Чунского муниципального округа </a:t>
            </a:r>
            <a:b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«Развитие дорожного хозяйства»</a:t>
            </a:r>
            <a:endParaRPr lang="ru-RU" sz="38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98760" y="1748118"/>
            <a:ext cx="101294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Исполнение по программе составило 93,4 %</a:t>
            </a:r>
          </a:p>
          <a:p>
            <a:pPr lvl="0"/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 «Ремонт и содержание автомобильных дорог местного значения» - 91,1 млн. руб.;</a:t>
            </a:r>
          </a:p>
          <a:p>
            <a:pPr lvl="0"/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 «Организация наружного освещения» – 19,9 млн. руб.</a:t>
            </a:r>
          </a:p>
        </p:txBody>
      </p:sp>
      <p:pic>
        <p:nvPicPr>
          <p:cNvPr id="7" name="Рисунок 6" descr="ДОР ДЕЯТ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1141" y="3146611"/>
            <a:ext cx="5526740" cy="3334871"/>
          </a:xfrm>
          <a:prstGeom prst="rect">
            <a:avLst/>
          </a:prstGeom>
        </p:spPr>
      </p:pic>
      <p:pic>
        <p:nvPicPr>
          <p:cNvPr id="8" name="Рисунок 7" descr="ДОР ДЕЯТ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2107" y="3160059"/>
            <a:ext cx="5759033" cy="3402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059783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216" y="0"/>
            <a:ext cx="11420319" cy="1487606"/>
          </a:xfrm>
        </p:spPr>
        <p:txBody>
          <a:bodyPr>
            <a:noAutofit/>
          </a:bodyPr>
          <a:lstStyle/>
          <a:p>
            <a:pPr algn="ctr"/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b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Чунского муниципального округа </a:t>
            </a:r>
            <a:b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«Муниципальное управление»</a:t>
            </a:r>
            <a:endParaRPr lang="ru-RU" sz="38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81742" y="1519517"/>
            <a:ext cx="11342626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Исполнение по программе составило 97,0 %</a:t>
            </a:r>
          </a:p>
          <a:p>
            <a:pPr lvl="0"/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 «Повышение эффективности деятельности администрации Чунского муниципального округа Иркутской области» - 151,1 млн. руб.;</a:t>
            </a:r>
          </a:p>
          <a:p>
            <a:pPr lvl="0"/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 «Муниципальные финансы»– 28,9 млн. руб.</a:t>
            </a:r>
          </a:p>
        </p:txBody>
      </p:sp>
      <p:pic>
        <p:nvPicPr>
          <p:cNvPr id="6" name="Рисунок 5" descr="dum_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2966" y="2826817"/>
            <a:ext cx="9184341" cy="3816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345744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216" y="0"/>
            <a:ext cx="11420319" cy="1573306"/>
          </a:xfrm>
        </p:spPr>
        <p:txBody>
          <a:bodyPr>
            <a:noAutofit/>
          </a:bodyPr>
          <a:lstStyle/>
          <a:p>
            <a:pPr algn="ctr"/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b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Чунского муниципального округа </a:t>
            </a:r>
            <a:b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«Пожарная безопасность»</a:t>
            </a:r>
            <a:endParaRPr lang="ru-RU" sz="38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76543" y="1613647"/>
            <a:ext cx="1091065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Исполнение по программе составило 92,4 %</a:t>
            </a:r>
          </a:p>
          <a:p>
            <a:pPr lvl="0"/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Программа «Пожарная безопасность» – 18,6 млн. руб.</a:t>
            </a:r>
          </a:p>
        </p:txBody>
      </p:sp>
      <p:pic>
        <p:nvPicPr>
          <p:cNvPr id="6" name="Рисунок 5" descr="пожарная безопасность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7968" y="4120087"/>
            <a:ext cx="3781315" cy="2492581"/>
          </a:xfrm>
          <a:prstGeom prst="rect">
            <a:avLst/>
          </a:prstGeom>
        </p:spPr>
      </p:pic>
      <p:pic>
        <p:nvPicPr>
          <p:cNvPr id="7" name="Рисунок 6" descr="пожарная безопасность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039" y="2306917"/>
            <a:ext cx="3942231" cy="2628154"/>
          </a:xfrm>
          <a:prstGeom prst="rect">
            <a:avLst/>
          </a:prstGeom>
        </p:spPr>
      </p:pic>
      <p:pic>
        <p:nvPicPr>
          <p:cNvPr id="9" name="Рисунок 8" descr="пожарная безопасность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151780" y="3430876"/>
            <a:ext cx="3889561" cy="2795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462319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216" y="0"/>
            <a:ext cx="11420319" cy="1951630"/>
          </a:xfrm>
        </p:spPr>
        <p:txBody>
          <a:bodyPr>
            <a:noAutofit/>
          </a:bodyPr>
          <a:lstStyle/>
          <a:p>
            <a:pPr algn="ctr"/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b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Чунского муниципального округа </a:t>
            </a:r>
            <a:b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«Развитие сельского хозяйства и регулирование рынков сельскохозяйственной продукции, сырья и продовольствия»</a:t>
            </a:r>
            <a:endParaRPr lang="ru-RU" sz="38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10214" y="2041865"/>
            <a:ext cx="107101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Исполнение по программе составило 100,0 %</a:t>
            </a:r>
          </a:p>
          <a:p>
            <a:pPr lvl="0"/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Программа «Развитие сельского хозяйства и регулирование рынков сельскохозяйственной продукции, сырья и продовольствия» – 1,7 млн. руб.</a:t>
            </a:r>
          </a:p>
        </p:txBody>
      </p:sp>
      <p:pic>
        <p:nvPicPr>
          <p:cNvPr id="8" name="Рисунок 7" descr="СЕЛЬСК ХОЗ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5869" y="3065929"/>
            <a:ext cx="4141860" cy="3509681"/>
          </a:xfrm>
          <a:prstGeom prst="rect">
            <a:avLst/>
          </a:prstGeom>
        </p:spPr>
      </p:pic>
      <p:pic>
        <p:nvPicPr>
          <p:cNvPr id="9" name="Рисунок 8" descr="СЕЛЬС ХОЗ 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24422" y="3012039"/>
            <a:ext cx="2401213" cy="3603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918447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216" y="0"/>
            <a:ext cx="11420319" cy="1487606"/>
          </a:xfrm>
        </p:spPr>
        <p:txBody>
          <a:bodyPr>
            <a:noAutofit/>
          </a:bodyPr>
          <a:lstStyle/>
          <a:p>
            <a:pPr algn="ctr"/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Чунского районного муниципального образования </a:t>
            </a:r>
            <a:b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«Охрана труда»</a:t>
            </a:r>
            <a:endParaRPr lang="ru-RU" sz="38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95216" y="1487606"/>
            <a:ext cx="10736877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Исполнение по программе составило 98,4 %</a:t>
            </a:r>
          </a:p>
          <a:p>
            <a:pPr lvl="0"/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 «Улучшение условий и охраны труда на территории Чунского муниципального округа» - 0,01 млн. руб.;</a:t>
            </a:r>
          </a:p>
          <a:p>
            <a:pPr lvl="0"/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 «Улучшение условий и охраны труда в структурных учреждениях администрации Чунского муниципального округа»– 0,1 млн. руб.</a:t>
            </a:r>
          </a:p>
        </p:txBody>
      </p:sp>
      <p:pic>
        <p:nvPicPr>
          <p:cNvPr id="7" name="Рисунок 6" descr="охрана труда 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0383" y="3348318"/>
            <a:ext cx="3246321" cy="2546816"/>
          </a:xfrm>
          <a:prstGeom prst="rect">
            <a:avLst/>
          </a:prstGeom>
        </p:spPr>
      </p:pic>
      <p:pic>
        <p:nvPicPr>
          <p:cNvPr id="9" name="Рисунок 8" descr="охрана труда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59133" y="2874682"/>
            <a:ext cx="5549900" cy="35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128285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216" y="0"/>
            <a:ext cx="11420319" cy="2019870"/>
          </a:xfrm>
        </p:spPr>
        <p:txBody>
          <a:bodyPr>
            <a:noAutofit/>
          </a:bodyPr>
          <a:lstStyle/>
          <a:p>
            <a:pPr algn="ctr"/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b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Чунского муниципального округа</a:t>
            </a:r>
            <a:b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«Поощрение граждан и организаций за заслуги </a:t>
            </a:r>
            <a:b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социально экономическом развитии»</a:t>
            </a:r>
            <a:endParaRPr lang="ru-RU" sz="38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36342" y="2019870"/>
            <a:ext cx="108488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Исполнение по программе составило 97,0%</a:t>
            </a:r>
          </a:p>
          <a:p>
            <a:pPr lvl="0"/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Программа «</a:t>
            </a:r>
            <a:r>
              <a:rPr lang="ru-RU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Поощрение граждан и организаций за заслуги в социально экономическом развитии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– 0,9 млн. руб.</a:t>
            </a:r>
          </a:p>
        </p:txBody>
      </p:sp>
      <p:pic>
        <p:nvPicPr>
          <p:cNvPr id="7" name="Рисунок 6" descr="ПОЧЕТНЫЙ ГРАЖД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3465" y="3065928"/>
            <a:ext cx="4562142" cy="3482790"/>
          </a:xfrm>
          <a:prstGeom prst="rect">
            <a:avLst/>
          </a:prstGeom>
        </p:spPr>
      </p:pic>
      <p:pic>
        <p:nvPicPr>
          <p:cNvPr id="8" name="Рисунок 7" descr="ПООЩ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6957" y="3132603"/>
            <a:ext cx="5489041" cy="2542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87632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616" y="1347757"/>
            <a:ext cx="11176807" cy="298139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858983" y="0"/>
            <a:ext cx="108481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Бюдже́т</a:t>
            </a:r>
            <a:r>
              <a:rPr lang="ru-RU" sz="2400" b="1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(франц. </a:t>
            </a:r>
            <a:r>
              <a:rPr lang="ru-RU" sz="2400" b="1" i="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bougette</a:t>
            </a:r>
            <a:r>
              <a:rPr lang="ru-RU" sz="2400" b="1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кожаный мешок, сумка), форма образования и расходования денежных средств, предназначенных для финансового обеспечения задач и функций государства и местного самоуправления.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" y="4549676"/>
            <a:ext cx="1219199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расходная часть бюджета превышает доходную, то бюджет сводится с дефицитом.</a:t>
            </a:r>
            <a:b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Превышение доходов над расходами образует положительный остаток бюджета (профицит).</a:t>
            </a:r>
            <a:b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Сбалансированность бюджета по доходам и расходам — основополагающее требование, предъявляемое к органам, составляющим и утверждающим бюджет.</a:t>
            </a:r>
            <a:b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расходная часть бюджета превышает доходную, то бюджет сводится с дефицитом.</a:t>
            </a:r>
            <a:b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Превышение доходов над расходами образует положительный остаток бюджета (профицит).</a:t>
            </a:r>
            <a:b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Сбалансированность бюджета по доходам и расходам — основополагающее требование, предъявляемое к органам, составляющим и утверждающим бюджет.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70337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4ABE1DF-1662-6C2A-B03A-DCA631F0B1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B2E739A-D233-9206-4448-4A8F91E36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216" y="0"/>
            <a:ext cx="11420319" cy="1653988"/>
          </a:xfrm>
        </p:spPr>
        <p:txBody>
          <a:bodyPr>
            <a:noAutofit/>
          </a:bodyPr>
          <a:lstStyle/>
          <a:p>
            <a:pPr algn="ctr"/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b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Чунского муниципального округа</a:t>
            </a:r>
            <a:b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«Развитие муниципальной службы»</a:t>
            </a:r>
            <a:endParaRPr lang="ru-RU" sz="38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Picture 1" descr="http://chuna.irkobl.ru/about/symbol/gerb.gif">
            <a:extLst>
              <a:ext uri="{FF2B5EF4-FFF2-40B4-BE49-F238E27FC236}">
                <a16:creationId xmlns:a16="http://schemas.microsoft.com/office/drawing/2014/main" xmlns="" id="{75F2107A-E6B0-4303-7840-454AD2DD28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81FDB94-990A-C589-6C68-0E56FCB50AAC}"/>
              </a:ext>
            </a:extLst>
          </p:cNvPr>
          <p:cNvSpPr txBox="1"/>
          <p:nvPr/>
        </p:nvSpPr>
        <p:spPr>
          <a:xfrm>
            <a:off x="1873188" y="1613647"/>
            <a:ext cx="1011198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Исполнение по программе составило 99,9%</a:t>
            </a:r>
          </a:p>
          <a:p>
            <a:pPr lvl="0"/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Программа «</a:t>
            </a:r>
            <a:r>
              <a:rPr lang="ru-RU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 муниципальной службы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– 19,3 млн. руб.</a:t>
            </a:r>
          </a:p>
        </p:txBody>
      </p:sp>
      <p:pic>
        <p:nvPicPr>
          <p:cNvPr id="6" name="Рисунок 5" descr="развитие муниципальной службы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81081" y="2476857"/>
            <a:ext cx="6291181" cy="4192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428858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E088379-6C9F-DE25-9623-B29FFB1F5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AA995A6-AB68-BDA7-E962-55315D15A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216" y="0"/>
            <a:ext cx="11420319" cy="2019870"/>
          </a:xfrm>
        </p:spPr>
        <p:txBody>
          <a:bodyPr>
            <a:noAutofit/>
          </a:bodyPr>
          <a:lstStyle/>
          <a:p>
            <a:pPr algn="ctr"/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b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Чунского муниципального округа </a:t>
            </a:r>
            <a:b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«Молодежь Чунского муниципального округа»</a:t>
            </a:r>
            <a:endParaRPr lang="ru-RU" sz="38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Picture 1" descr="http://chuna.irkobl.ru/about/symbol/gerb.gif">
            <a:extLst>
              <a:ext uri="{FF2B5EF4-FFF2-40B4-BE49-F238E27FC236}">
                <a16:creationId xmlns:a16="http://schemas.microsoft.com/office/drawing/2014/main" xmlns="" id="{8952973D-2C45-7531-A654-E19E1F0CDB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6F39C9A-9CCA-C7A0-D281-2A92D1B1ACC1}"/>
              </a:ext>
            </a:extLst>
          </p:cNvPr>
          <p:cNvSpPr txBox="1"/>
          <p:nvPr/>
        </p:nvSpPr>
        <p:spPr>
          <a:xfrm>
            <a:off x="979714" y="1894114"/>
            <a:ext cx="984068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Исполнение по программе составило 87,6%</a:t>
            </a:r>
          </a:p>
          <a:p>
            <a:pPr lvl="0"/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Программа «Молодежная политика» – 0,5 млн. руб.</a:t>
            </a:r>
          </a:p>
        </p:txBody>
      </p:sp>
      <p:pic>
        <p:nvPicPr>
          <p:cNvPr id="6" name="Рисунок 5" descr="МОЛ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0958" y="3509682"/>
            <a:ext cx="5628217" cy="3112994"/>
          </a:xfrm>
          <a:prstGeom prst="rect">
            <a:avLst/>
          </a:prstGeom>
        </p:spPr>
      </p:pic>
      <p:pic>
        <p:nvPicPr>
          <p:cNvPr id="7" name="Рисунок 6" descr="выпускной бал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883" y="2659753"/>
            <a:ext cx="5943599" cy="3601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625997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B4E8527-1132-8977-C302-8EA92571DD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84D4766-ED8D-7AA8-07B1-A810C863E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216" y="1"/>
            <a:ext cx="11420319" cy="1680882"/>
          </a:xfrm>
        </p:spPr>
        <p:txBody>
          <a:bodyPr>
            <a:noAutofit/>
          </a:bodyPr>
          <a:lstStyle/>
          <a:p>
            <a:pPr algn="ctr"/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b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Чунского муниципального округа </a:t>
            </a:r>
            <a:b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«Повышение финансовой грамотности»</a:t>
            </a:r>
            <a:endParaRPr lang="ru-RU" sz="38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Picture 1" descr="http://chuna.irkobl.ru/about/symbol/gerb.gif">
            <a:extLst>
              <a:ext uri="{FF2B5EF4-FFF2-40B4-BE49-F238E27FC236}">
                <a16:creationId xmlns:a16="http://schemas.microsoft.com/office/drawing/2014/main" xmlns="" id="{E29927D9-6A0C-20F7-6D24-B035504F39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EADFC81-2497-2969-AB85-2AA3D2A28097}"/>
              </a:ext>
            </a:extLst>
          </p:cNvPr>
          <p:cNvSpPr txBox="1"/>
          <p:nvPr/>
        </p:nvSpPr>
        <p:spPr>
          <a:xfrm>
            <a:off x="979714" y="1600200"/>
            <a:ext cx="984068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Исполнение по программе составило 100,0%</a:t>
            </a:r>
          </a:p>
          <a:p>
            <a:pPr lvl="0"/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Программа «</a:t>
            </a:r>
            <a:r>
              <a:rPr lang="ru-RU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Повышение финансовой грамотности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– 0,01 млн. руб.</a:t>
            </a:r>
          </a:p>
        </p:txBody>
      </p:sp>
      <p:pic>
        <p:nvPicPr>
          <p:cNvPr id="6" name="Рисунок 5" descr="ФИН ГАМОТН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2181" y="2259105"/>
            <a:ext cx="2517960" cy="1438835"/>
          </a:xfrm>
          <a:prstGeom prst="rect">
            <a:avLst/>
          </a:prstGeom>
        </p:spPr>
      </p:pic>
      <p:pic>
        <p:nvPicPr>
          <p:cNvPr id="7" name="Рисунок 6" descr="фин грамотность 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24955" y="2259105"/>
            <a:ext cx="4679576" cy="2989729"/>
          </a:xfrm>
          <a:prstGeom prst="rect">
            <a:avLst/>
          </a:prstGeom>
        </p:spPr>
      </p:pic>
      <p:pic>
        <p:nvPicPr>
          <p:cNvPr id="8" name="Рисунок 7" descr="фин грамотность 31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21979" y="3314231"/>
            <a:ext cx="4919009" cy="3355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640767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CEC0B28-0D5F-4FBE-9B63-C0283D4E4D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F4E2D29-70E0-AE1F-FE32-F9418E5B2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216" y="336176"/>
            <a:ext cx="11420319" cy="1683693"/>
          </a:xfrm>
        </p:spPr>
        <p:txBody>
          <a:bodyPr>
            <a:noAutofit/>
          </a:bodyPr>
          <a:lstStyle/>
          <a:p>
            <a:pPr algn="ctr"/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b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Чунского муниципального округа </a:t>
            </a:r>
            <a:b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«Комплексные меры профилактики злоупотребления наркотическими средствами, токсическими и психотропными веществами»</a:t>
            </a:r>
            <a:endParaRPr lang="ru-RU" sz="38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Picture 1" descr="http://chuna.irkobl.ru/about/symbol/gerb.gif">
            <a:extLst>
              <a:ext uri="{FF2B5EF4-FFF2-40B4-BE49-F238E27FC236}">
                <a16:creationId xmlns:a16="http://schemas.microsoft.com/office/drawing/2014/main" xmlns="" id="{850EE72A-CD97-7CFA-26EB-55444E802D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D360623-1423-D0A9-BCF6-D5FB35297EA0}"/>
              </a:ext>
            </a:extLst>
          </p:cNvPr>
          <p:cNvSpPr txBox="1"/>
          <p:nvPr/>
        </p:nvSpPr>
        <p:spPr>
          <a:xfrm>
            <a:off x="1045028" y="2471057"/>
            <a:ext cx="97971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Исполнение по программе составило 85,7%</a:t>
            </a:r>
          </a:p>
          <a:p>
            <a:pPr lvl="0"/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Программа «</a:t>
            </a:r>
            <a:r>
              <a:rPr lang="ru-RU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Комплексные меры профилактики злоупотребления наркотическими средствами, токсическими и психотропными веществами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– 0,1 млн. руб.</a:t>
            </a:r>
          </a:p>
        </p:txBody>
      </p:sp>
      <p:pic>
        <p:nvPicPr>
          <p:cNvPr id="6" name="Рисунок 5" descr="наркота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1535" y="3446303"/>
            <a:ext cx="2931267" cy="2927603"/>
          </a:xfrm>
          <a:prstGeom prst="rect">
            <a:avLst/>
          </a:prstGeom>
        </p:spPr>
      </p:pic>
      <p:pic>
        <p:nvPicPr>
          <p:cNvPr id="7" name="Рисунок 6" descr="наркота 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3001" y="3550024"/>
            <a:ext cx="4721814" cy="277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308720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117CF13-8472-CF39-859C-6812BFA99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33440B2-E7BA-F997-BA55-AC809F6B8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681" y="189930"/>
            <a:ext cx="11420319" cy="2019870"/>
          </a:xfrm>
        </p:spPr>
        <p:txBody>
          <a:bodyPr>
            <a:noAutofit/>
          </a:bodyPr>
          <a:lstStyle/>
          <a:p>
            <a:pPr algn="ctr"/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b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Чунского муниципального округа </a:t>
            </a:r>
            <a:b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«Обеспечение услугами связи </a:t>
            </a:r>
            <a:b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малонаселенных населенных пунктов»</a:t>
            </a:r>
            <a:endParaRPr lang="ru-RU" sz="38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Picture 1" descr="http://chuna.irkobl.ru/about/symbol/gerb.gif">
            <a:extLst>
              <a:ext uri="{FF2B5EF4-FFF2-40B4-BE49-F238E27FC236}">
                <a16:creationId xmlns:a16="http://schemas.microsoft.com/office/drawing/2014/main" xmlns="" id="{8A555D4B-9AB0-0DDC-AF16-F22BABB0AD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8B7478B-D482-D1B2-6C9F-C2D5846912D1}"/>
              </a:ext>
            </a:extLst>
          </p:cNvPr>
          <p:cNvSpPr txBox="1"/>
          <p:nvPr/>
        </p:nvSpPr>
        <p:spPr>
          <a:xfrm>
            <a:off x="957943" y="2312894"/>
            <a:ext cx="984068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Исполнение по программе составило 0,0%</a:t>
            </a:r>
          </a:p>
          <a:p>
            <a:pPr lvl="0"/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Программа «</a:t>
            </a:r>
            <a:r>
              <a:rPr lang="ru-RU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Обеспечение услугами связи малонаселенных населенных пунктов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– 0,0 млн. руб.</a:t>
            </a:r>
          </a:p>
        </p:txBody>
      </p:sp>
      <p:pic>
        <p:nvPicPr>
          <p:cNvPr id="7" name="Рисунок 6" descr="связь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60410" y="3047448"/>
            <a:ext cx="3460102" cy="3460102"/>
          </a:xfrm>
          <a:prstGeom prst="rect">
            <a:avLst/>
          </a:prstGeom>
        </p:spPr>
      </p:pic>
      <p:pic>
        <p:nvPicPr>
          <p:cNvPr id="8" name="Рисунок 7" descr="связь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47846" y="3011270"/>
            <a:ext cx="3456765" cy="3456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003220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556D309-9DA6-5ACE-F480-D57DE8DEB6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223F894-1AB3-27AF-D736-44B7FC9A4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681" y="0"/>
            <a:ext cx="11420319" cy="1963271"/>
          </a:xfrm>
        </p:spPr>
        <p:txBody>
          <a:bodyPr>
            <a:noAutofit/>
          </a:bodyPr>
          <a:lstStyle/>
          <a:p>
            <a:pPr algn="ctr"/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b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Чунского муниципального округа </a:t>
            </a:r>
            <a:b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«Формирование комфортной городской среды»</a:t>
            </a:r>
            <a:endParaRPr lang="ru-RU" sz="38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Picture 1" descr="http://chuna.irkobl.ru/about/symbol/gerb.gif">
            <a:extLst>
              <a:ext uri="{FF2B5EF4-FFF2-40B4-BE49-F238E27FC236}">
                <a16:creationId xmlns:a16="http://schemas.microsoft.com/office/drawing/2014/main" xmlns="" id="{9A41F90E-485B-A4E7-E88B-A379E02136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9F37E8D-5287-0E18-4C68-9BB63B29F96C}"/>
              </a:ext>
            </a:extLst>
          </p:cNvPr>
          <p:cNvSpPr txBox="1"/>
          <p:nvPr/>
        </p:nvSpPr>
        <p:spPr>
          <a:xfrm>
            <a:off x="957943" y="1896034"/>
            <a:ext cx="1074099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Исполнение по программе составило 100,0%</a:t>
            </a:r>
          </a:p>
          <a:p>
            <a:pPr lvl="0"/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Программа «</a:t>
            </a:r>
            <a:r>
              <a:rPr lang="ru-RU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Формирование комфортной городской среды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– 52,0 млн. руб.</a:t>
            </a:r>
          </a:p>
        </p:txBody>
      </p:sp>
      <p:pic>
        <p:nvPicPr>
          <p:cNvPr id="6" name="Рисунок 5" descr="городская среда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9742" y="3247462"/>
            <a:ext cx="4437530" cy="3328148"/>
          </a:xfrm>
          <a:prstGeom prst="rect">
            <a:avLst/>
          </a:prstGeom>
        </p:spPr>
      </p:pic>
      <p:pic>
        <p:nvPicPr>
          <p:cNvPr id="7" name="Рисунок 6" descr="комфорт 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83659" y="3267635"/>
            <a:ext cx="4410633" cy="33079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67635" y="2770094"/>
            <a:ext cx="645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135471" y="2770094"/>
            <a:ext cx="1398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ПОСЛЕ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48751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D8B6D96-AD7B-24FC-98DB-7EC3FB7C1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5A4BE58-675D-053E-D633-9A49723C0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681" y="189930"/>
            <a:ext cx="11420319" cy="2019870"/>
          </a:xfrm>
        </p:spPr>
        <p:txBody>
          <a:bodyPr>
            <a:noAutofit/>
          </a:bodyPr>
          <a:lstStyle/>
          <a:p>
            <a:pPr algn="ctr"/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b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Чунского муниципального округа </a:t>
            </a:r>
            <a:b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«Профилактика правонарушений»</a:t>
            </a:r>
            <a:endParaRPr lang="ru-RU" sz="38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Picture 1" descr="http://chuna.irkobl.ru/about/symbol/gerb.gif">
            <a:extLst>
              <a:ext uri="{FF2B5EF4-FFF2-40B4-BE49-F238E27FC236}">
                <a16:creationId xmlns:a16="http://schemas.microsoft.com/office/drawing/2014/main" xmlns="" id="{F5AA7610-8E32-8B03-E01B-E2F52DFDD2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8E9CA03-6DB0-6821-BD68-FF5FEC7438EB}"/>
              </a:ext>
            </a:extLst>
          </p:cNvPr>
          <p:cNvSpPr txBox="1"/>
          <p:nvPr/>
        </p:nvSpPr>
        <p:spPr>
          <a:xfrm>
            <a:off x="957943" y="2178424"/>
            <a:ext cx="984068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Исполнение по программе составило 100,0%</a:t>
            </a:r>
          </a:p>
          <a:p>
            <a:pPr lvl="0"/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Программа «</a:t>
            </a:r>
            <a:r>
              <a:rPr lang="ru-RU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Профилактика правонарушений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– 0,01 млн. руб.</a:t>
            </a:r>
          </a:p>
        </p:txBody>
      </p:sp>
      <p:pic>
        <p:nvPicPr>
          <p:cNvPr id="6" name="Рисунок 5" descr="правонарушения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4130" y="3170141"/>
            <a:ext cx="4486835" cy="336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307487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1B45953-9ADA-7632-8EF7-7C18DFE441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F476E53-0D24-0A34-82BF-1EFAC97F3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681" y="189930"/>
            <a:ext cx="11420319" cy="1732999"/>
          </a:xfrm>
        </p:spPr>
        <p:txBody>
          <a:bodyPr>
            <a:noAutofit/>
          </a:bodyPr>
          <a:lstStyle/>
          <a:p>
            <a:pPr algn="ctr"/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b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Чунского муниципального округа </a:t>
            </a:r>
            <a:b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«Муниципальная собственность»</a:t>
            </a:r>
            <a:endParaRPr lang="ru-RU" sz="38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Picture 1" descr="http://chuna.irkobl.ru/about/symbol/gerb.gif">
            <a:extLst>
              <a:ext uri="{FF2B5EF4-FFF2-40B4-BE49-F238E27FC236}">
                <a16:creationId xmlns:a16="http://schemas.microsoft.com/office/drawing/2014/main" xmlns="" id="{5A3E2168-E46D-172E-C0BF-256047A3F5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7126265-4D1C-055E-CA87-FBC55C58207C}"/>
              </a:ext>
            </a:extLst>
          </p:cNvPr>
          <p:cNvSpPr txBox="1"/>
          <p:nvPr/>
        </p:nvSpPr>
        <p:spPr>
          <a:xfrm>
            <a:off x="957943" y="1976720"/>
            <a:ext cx="984068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Исполнение по программе составило 94,6%</a:t>
            </a:r>
          </a:p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 «</a:t>
            </a:r>
            <a:r>
              <a:rPr lang="ru-RU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Управление муниципальным имуществом Чунского муниципального округ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– 135,1 млн. руб.;</a:t>
            </a:r>
          </a:p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 «</a:t>
            </a:r>
            <a:r>
              <a:rPr lang="ru-RU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Обеспечение реализации муниципальной программы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– 29,0 млн. руб.</a:t>
            </a:r>
          </a:p>
          <a:p>
            <a:pPr lvl="0"/>
            <a:endParaRPr lang="ru-RU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мун собстве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3656" y="3293035"/>
            <a:ext cx="4843180" cy="322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420518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204F7CB-BF08-8A7B-47AD-5E36D5845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023B259-3B50-DFFE-F518-1D5ADC4B6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681" y="189930"/>
            <a:ext cx="11420319" cy="2019870"/>
          </a:xfrm>
        </p:spPr>
        <p:txBody>
          <a:bodyPr>
            <a:noAutofit/>
          </a:bodyPr>
          <a:lstStyle/>
          <a:p>
            <a:pPr algn="ctr"/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b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Чунского муниципального округа </a:t>
            </a:r>
            <a:b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«Благоустройство территории»</a:t>
            </a:r>
            <a:endParaRPr lang="ru-RU" sz="38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Picture 1" descr="http://chuna.irkobl.ru/about/symbol/gerb.gif">
            <a:extLst>
              <a:ext uri="{FF2B5EF4-FFF2-40B4-BE49-F238E27FC236}">
                <a16:creationId xmlns:a16="http://schemas.microsoft.com/office/drawing/2014/main" xmlns="" id="{B9FB7D36-D320-CD93-3655-58849402B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BE1F73C-5664-E2ED-7510-785EEA0A9F53}"/>
              </a:ext>
            </a:extLst>
          </p:cNvPr>
          <p:cNvSpPr txBox="1"/>
          <p:nvPr/>
        </p:nvSpPr>
        <p:spPr>
          <a:xfrm>
            <a:off x="957943" y="2151529"/>
            <a:ext cx="9840686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Исполнение по программе составило 95,2%</a:t>
            </a:r>
          </a:p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 «</a:t>
            </a:r>
            <a:r>
              <a:rPr lang="ru-RU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Охрана окружающей среды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– 0,1 млн. руб.;</a:t>
            </a:r>
          </a:p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 «</a:t>
            </a:r>
            <a:r>
              <a:rPr lang="ru-RU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Благоустройство территории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– 0,1 млн. руб.</a:t>
            </a:r>
          </a:p>
          <a:p>
            <a:pPr lvl="0"/>
            <a:endParaRPr lang="ru-RU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рАССАД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80450" y="3039034"/>
            <a:ext cx="4358076" cy="2904564"/>
          </a:xfrm>
          <a:prstGeom prst="rect">
            <a:avLst/>
          </a:prstGeom>
        </p:spPr>
      </p:pic>
      <p:pic>
        <p:nvPicPr>
          <p:cNvPr id="9" name="Рисунок 8" descr="благоустр 33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6483" y="3050156"/>
            <a:ext cx="3859306" cy="2568851"/>
          </a:xfrm>
          <a:prstGeom prst="rect">
            <a:avLst/>
          </a:prstGeom>
        </p:spPr>
      </p:pic>
      <p:pic>
        <p:nvPicPr>
          <p:cNvPr id="7" name="Рисунок 6" descr="ЦВЕТЫ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83959" y="4191138"/>
            <a:ext cx="3497992" cy="249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03498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216" y="268940"/>
            <a:ext cx="11420319" cy="1183342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3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Дефицит бюджета</a:t>
            </a: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70013" y="1748117"/>
            <a:ext cx="104756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b="1" kern="0" spc="50" dirty="0">
                <a:ln w="11430">
                  <a:solidFill>
                    <a:schemeClr val="bg1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chemeClr val="accent5">
                      <a:lumMod val="75000"/>
                      <a:alpha val="43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 за 2025 год исполнен с профицитом в сумме 1,3 млн. рублей за счет разницы остатков средств, образовавшихся на счете бюджета на 01.01.2025 года и на 01.01.2026 года.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2351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1681" y="164457"/>
            <a:ext cx="11420319" cy="699654"/>
          </a:xfrm>
        </p:spPr>
        <p:txBody>
          <a:bodyPr>
            <a:noAutofit/>
          </a:bodyPr>
          <a:lstStyle/>
          <a:p>
            <a:pPr algn="ctr"/>
            <a:r>
              <a:rPr lang="ru-RU" sz="3800" b="1" cap="none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Показатели социально-экономического развития Чунского муниципального округа за 2025 год</a:t>
            </a:r>
            <a:endParaRPr lang="ru-RU" sz="3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1193026"/>
            <a:ext cx="12192000" cy="5664974"/>
          </a:xfrm>
        </p:spPr>
        <p:txBody>
          <a:bodyPr>
            <a:normAutofit/>
          </a:bodyPr>
          <a:lstStyle/>
          <a:p>
            <a:pPr algn="ctr"/>
            <a:endParaRPr lang="ru-RU" sz="2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42659909"/>
              </p:ext>
            </p:extLst>
          </p:nvPr>
        </p:nvGraphicFramePr>
        <p:xfrm>
          <a:off x="0" y="1201904"/>
          <a:ext cx="12192000" cy="63002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620000">
                  <a:extLst>
                    <a:ext uri="{9D8B030D-6E8A-4147-A177-3AD203B41FA5}">
                      <a16:colId xmlns:a16="http://schemas.microsoft.com/office/drawing/2014/main" xmlns="" val="387456853"/>
                    </a:ext>
                  </a:extLst>
                </a:gridCol>
                <a:gridCol w="1094509">
                  <a:extLst>
                    <a:ext uri="{9D8B030D-6E8A-4147-A177-3AD203B41FA5}">
                      <a16:colId xmlns:a16="http://schemas.microsoft.com/office/drawing/2014/main" xmlns="" val="3355032982"/>
                    </a:ext>
                  </a:extLst>
                </a:gridCol>
                <a:gridCol w="1357746">
                  <a:extLst>
                    <a:ext uri="{9D8B030D-6E8A-4147-A177-3AD203B41FA5}">
                      <a16:colId xmlns:a16="http://schemas.microsoft.com/office/drawing/2014/main" xmlns="" val="723696174"/>
                    </a:ext>
                  </a:extLst>
                </a:gridCol>
                <a:gridCol w="1246909">
                  <a:extLst>
                    <a:ext uri="{9D8B030D-6E8A-4147-A177-3AD203B41FA5}">
                      <a16:colId xmlns:a16="http://schemas.microsoft.com/office/drawing/2014/main" xmlns="" val="3802553812"/>
                    </a:ext>
                  </a:extLst>
                </a:gridCol>
                <a:gridCol w="872836">
                  <a:extLst>
                    <a:ext uri="{9D8B030D-6E8A-4147-A177-3AD203B41FA5}">
                      <a16:colId xmlns:a16="http://schemas.microsoft.com/office/drawing/2014/main" xmlns="" val="111521418"/>
                    </a:ext>
                  </a:extLst>
                </a:gridCol>
              </a:tblGrid>
              <a:tr h="22263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показателя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Ед. изм.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 2025 года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 2024 года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Динамика, %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45791494"/>
                  </a:ext>
                </a:extLst>
              </a:tr>
              <a:tr h="12528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Выручка от реализации продукции, работ, услуг (в действующих ценах)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млн.руб.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5908,5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5902,3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24784125"/>
                  </a:ext>
                </a:extLst>
              </a:tr>
              <a:tr h="12528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Выручка от реализации продукции, работ, услуг на душу населения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руб.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226,9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223,2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101,7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336361"/>
                  </a:ext>
                </a:extLst>
              </a:tr>
              <a:tr h="12528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Промышленное производство: 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11309072"/>
                  </a:ext>
                </a:extLst>
              </a:tr>
              <a:tr h="22263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Объем отгруженных товаров собственного производства, выполненных работ и услуг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млн.руб.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2892,8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2849,3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101,5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63145350"/>
                  </a:ext>
                </a:extLst>
              </a:tr>
              <a:tr h="12528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Обрабатывающие производства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7297237"/>
                  </a:ext>
                </a:extLst>
              </a:tr>
              <a:tr h="22263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Объем отгруженных товаров собственного производства, выполненных работ и услуг 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млн.руб.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2616,6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2567,7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101,9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76408993"/>
                  </a:ext>
                </a:extLst>
              </a:tr>
              <a:tr h="22263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Обеспечение электрической энергией, газом и паром; кондиционирование воздуха: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2415120"/>
                  </a:ext>
                </a:extLst>
              </a:tr>
              <a:tr h="22263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Объем отгруженных товаров собственного производства, выполненных работ и услуг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млн.руб.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206,8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210,0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98,5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88033460"/>
                  </a:ext>
                </a:extLst>
              </a:tr>
              <a:tr h="25057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Водоснабжение; водоотведение, организация сбора и утилизации отходов, деятельность по ликвидации загрязнений: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71654640"/>
                  </a:ext>
                </a:extLst>
              </a:tr>
              <a:tr h="22263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Объем отгруженных товаров собственного производства, выполненных работ и услуг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млн.руб.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69,4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71,6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96,9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63325482"/>
                  </a:ext>
                </a:extLst>
              </a:tr>
              <a:tr h="12528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Сельское, лесное хозяйство, охота, рыбаловство и рыбоводство: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81093071"/>
                  </a:ext>
                </a:extLst>
              </a:tr>
              <a:tr h="12528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Валовый выпуск продукции  в сельхозорганизациях (КФХ)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млн.руб.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32,1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20,3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158,1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2081066"/>
                  </a:ext>
                </a:extLst>
              </a:tr>
              <a:tr h="12528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Строительство: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47613410"/>
                  </a:ext>
                </a:extLst>
              </a:tr>
              <a:tr h="12528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Ввод в действие жилых домов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кв. м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3870,0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3269,0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118,4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69931250"/>
                  </a:ext>
                </a:extLst>
              </a:tr>
              <a:tr h="12528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Введено жилья на душу населения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кв. м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13227658"/>
                  </a:ext>
                </a:extLst>
              </a:tr>
              <a:tr h="12528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Пассажирооборот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пас/км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1261,2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1387,3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90,9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27511090"/>
                  </a:ext>
                </a:extLst>
              </a:tr>
              <a:tr h="12528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Торговля оптовая и розничная; ремонт автотранспортных средств и мотоциклов: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9486053"/>
                  </a:ext>
                </a:extLst>
              </a:tr>
              <a:tr h="22263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Розничный товарооборот 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млн.руб.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4108,4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3771,8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108,9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6586741"/>
                  </a:ext>
                </a:extLst>
              </a:tr>
              <a:tr h="12528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Малый бизнес: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10838130"/>
                  </a:ext>
                </a:extLst>
              </a:tr>
              <a:tr h="12528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Число действующих малых предприятий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24,0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27,0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88,9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93573343"/>
                  </a:ext>
                </a:extLst>
              </a:tr>
              <a:tr h="12528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Уд. вес выручки предприятий малого бизнеса в выручке  в целом по МО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88,0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96,2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91,5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31961681"/>
                  </a:ext>
                </a:extLst>
              </a:tr>
              <a:tr h="12528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Численность населения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чел.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26,0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26,4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98,6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59694171"/>
                  </a:ext>
                </a:extLst>
              </a:tr>
              <a:tr h="12528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Среднесписочная численность работающих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чел.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7,2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7,0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102,1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57478591"/>
                  </a:ext>
                </a:extLst>
              </a:tr>
              <a:tr h="125286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Среднемесячная начисленная заработная плата (без выплат социального характера) 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руб.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56624,0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50092,0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113,0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2686493"/>
                  </a:ext>
                </a:extLst>
              </a:tr>
              <a:tr h="125286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Фонд оплаты труда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млн.руб.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4855,8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4183,7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116,1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82313291"/>
                  </a:ext>
                </a:extLst>
              </a:tr>
              <a:tr h="125286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Задолженность по заработной плате в целом по МО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тыс.руб.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76333845"/>
                  </a:ext>
                </a:extLst>
              </a:tr>
              <a:tr h="125286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в том числе по бюджетным учреждениям 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тыс.руб.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872503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2446130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32368" y="0"/>
            <a:ext cx="12224368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n w="1905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ИНФОРМАЦИЯ</a:t>
            </a:r>
            <a:br>
              <a:rPr lang="ru-RU" sz="3600" b="1" dirty="0">
                <a:ln w="1905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n w="1905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подготовлена Финансовым управлением </a:t>
            </a:r>
            <a:br>
              <a:rPr lang="ru-RU" sz="3600" b="1" dirty="0">
                <a:ln w="1905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n w="1905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администрации Чунского муниципального округа</a:t>
            </a:r>
            <a:r>
              <a:rPr lang="ru-RU" sz="2800" b="1" dirty="0">
                <a:ln w="1905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ln w="1905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ln w="1905">
                  <a:solidFill>
                    <a:schemeClr val="bg1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График работы с 8-00 до 17-00, </a:t>
            </a:r>
            <a:br>
              <a:rPr lang="ru-RU" sz="4000" b="1" dirty="0">
                <a:ln w="1905">
                  <a:solidFill>
                    <a:schemeClr val="bg1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ln w="1905">
                  <a:solidFill>
                    <a:schemeClr val="bg1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перерыв с 12-00 до 13-00.</a:t>
            </a:r>
            <a:br>
              <a:rPr lang="ru-RU" sz="4000" b="1" dirty="0">
                <a:ln w="1905">
                  <a:solidFill>
                    <a:schemeClr val="bg1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ln w="1905">
                  <a:solidFill>
                    <a:schemeClr val="bg1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Адрес:  665513, Иркутская область, </a:t>
            </a:r>
            <a:r>
              <a:rPr lang="ru-RU" sz="4000" b="1" dirty="0" err="1">
                <a:ln w="1905">
                  <a:solidFill>
                    <a:schemeClr val="bg1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рп</a:t>
            </a:r>
            <a:r>
              <a:rPr lang="ru-RU" sz="4000" b="1" dirty="0">
                <a:ln w="1905">
                  <a:solidFill>
                    <a:schemeClr val="bg1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. Чунский, </a:t>
            </a:r>
            <a:br>
              <a:rPr lang="ru-RU" sz="4000" b="1" dirty="0">
                <a:ln w="1905">
                  <a:solidFill>
                    <a:schemeClr val="bg1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ln w="1905">
                  <a:solidFill>
                    <a:schemeClr val="bg1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ул. Комарова, 13</a:t>
            </a:r>
            <a:br>
              <a:rPr lang="ru-RU" sz="4000" b="1" dirty="0">
                <a:ln w="1905">
                  <a:solidFill>
                    <a:schemeClr val="bg1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ln w="1905">
                  <a:solidFill>
                    <a:schemeClr val="bg1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Телефон  (8 39567)  2-11-57,  </a:t>
            </a:r>
            <a:br>
              <a:rPr lang="ru-RU" sz="4000" b="1" dirty="0">
                <a:ln w="1905">
                  <a:solidFill>
                    <a:schemeClr val="bg1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ln w="1905">
                  <a:solidFill>
                    <a:schemeClr val="bg1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Электронная почта:   fin37@govirk.ru</a:t>
            </a:r>
          </a:p>
        </p:txBody>
      </p:sp>
    </p:spTree>
    <p:extLst>
      <p:ext uri="{BB962C8B-B14F-4D97-AF65-F5344CB8AC3E}">
        <p14:creationId xmlns:p14="http://schemas.microsoft.com/office/powerpoint/2010/main" xmlns="" val="160678468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 rot="20343657">
            <a:off x="2201308" y="925167"/>
            <a:ext cx="8225228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9600" b="1" cap="all" spc="0" dirty="0">
                <a:ln/>
                <a:solidFill>
                  <a:schemeClr val="accent5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Спасибо</a:t>
            </a:r>
          </a:p>
          <a:p>
            <a:pPr algn="ctr"/>
            <a:r>
              <a:rPr lang="ru-RU" sz="9600" b="1" cap="all" spc="0" dirty="0">
                <a:ln/>
                <a:solidFill>
                  <a:schemeClr val="accent5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за </a:t>
            </a:r>
          </a:p>
          <a:p>
            <a:pPr algn="ctr"/>
            <a:r>
              <a:rPr lang="ru-RU" sz="9600" b="1" cap="all" dirty="0">
                <a:ln/>
                <a:solidFill>
                  <a:schemeClr val="accent5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внимание</a:t>
            </a:r>
            <a:endParaRPr lang="ru-RU" sz="9600" b="1" cap="all" spc="0" dirty="0">
              <a:ln/>
              <a:solidFill>
                <a:schemeClr val="accent5">
                  <a:lumMod val="75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8775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1681" y="768794"/>
            <a:ext cx="11420319" cy="561109"/>
          </a:xfrm>
        </p:spPr>
        <p:txBody>
          <a:bodyPr>
            <a:noAutofit/>
          </a:bodyPr>
          <a:lstStyle/>
          <a:p>
            <a:pPr algn="ctr"/>
            <a:r>
              <a:rPr lang="ru-RU" sz="3800" b="1" cap="none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Основные характеристики исполнения бюджета Чунского муниципального округа за 2025 год</a:t>
            </a:r>
            <a:endParaRPr lang="ru-RU" sz="3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1731146"/>
            <a:ext cx="12064753" cy="5126854"/>
          </a:xfrm>
        </p:spPr>
        <p:txBody>
          <a:bodyPr>
            <a:normAutofit/>
          </a:bodyPr>
          <a:lstStyle/>
          <a:p>
            <a:pPr algn="ctr"/>
            <a:endParaRPr lang="ru-RU" sz="2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514526119"/>
              </p:ext>
            </p:extLst>
          </p:nvPr>
        </p:nvGraphicFramePr>
        <p:xfrm>
          <a:off x="215152" y="1869141"/>
          <a:ext cx="11976847" cy="49888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0588050" y="1662545"/>
            <a:ext cx="1378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руб.</a:t>
            </a:r>
          </a:p>
        </p:txBody>
      </p:sp>
    </p:spTree>
    <p:extLst>
      <p:ext uri="{BB962C8B-B14F-4D97-AF65-F5344CB8AC3E}">
        <p14:creationId xmlns:p14="http://schemas.microsoft.com/office/powerpoint/2010/main" xmlns="" val="38438889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841" y="164457"/>
            <a:ext cx="11420319" cy="699654"/>
          </a:xfrm>
        </p:spPr>
        <p:txBody>
          <a:bodyPr>
            <a:noAutofit/>
          </a:bodyPr>
          <a:lstStyle/>
          <a:p>
            <a:pPr algn="ctr"/>
            <a:r>
              <a:rPr lang="ru-RU" sz="3800" cap="none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поступления налоговых доходов </a:t>
            </a:r>
            <a:br>
              <a:rPr lang="ru-RU" sz="3800" cap="none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800" cap="none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2023-2025 годы</a:t>
            </a: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294991836"/>
              </p:ext>
            </p:extLst>
          </p:nvPr>
        </p:nvGraphicFramePr>
        <p:xfrm>
          <a:off x="390302" y="1071033"/>
          <a:ext cx="12192000" cy="57869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4138088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525" y="-15651"/>
            <a:ext cx="11420319" cy="699654"/>
          </a:xfrm>
        </p:spPr>
        <p:txBody>
          <a:bodyPr>
            <a:noAutofit/>
          </a:bodyPr>
          <a:lstStyle/>
          <a:p>
            <a:pPr algn="ctr"/>
            <a:r>
              <a:rPr lang="ru-RU" sz="3800" cap="none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Поступление налоговых доходов за 2025 год</a:t>
            </a: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755787044"/>
              </p:ext>
            </p:extLst>
          </p:nvPr>
        </p:nvGraphicFramePr>
        <p:xfrm>
          <a:off x="-32367" y="540326"/>
          <a:ext cx="12224368" cy="63176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34033559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216" y="0"/>
            <a:ext cx="11420319" cy="699654"/>
          </a:xfrm>
        </p:spPr>
        <p:txBody>
          <a:bodyPr>
            <a:noAutofit/>
          </a:bodyPr>
          <a:lstStyle/>
          <a:p>
            <a:pPr algn="ctr"/>
            <a:r>
              <a:rPr lang="ru-RU" sz="2800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Динамика поступления неналоговых доходов за 2023-2025 годы</a:t>
            </a: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500994987"/>
              </p:ext>
            </p:extLst>
          </p:nvPr>
        </p:nvGraphicFramePr>
        <p:xfrm>
          <a:off x="284085" y="323850"/>
          <a:ext cx="12192000" cy="6534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28895911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216" y="0"/>
            <a:ext cx="11420319" cy="699654"/>
          </a:xfrm>
        </p:spPr>
        <p:txBody>
          <a:bodyPr>
            <a:noAutofit/>
          </a:bodyPr>
          <a:lstStyle/>
          <a:p>
            <a:pPr algn="ctr"/>
            <a:r>
              <a:rPr lang="ru-RU" sz="2800" b="1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Поступление неналоговых доходов за 2025 год</a:t>
            </a: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368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225535091"/>
              </p:ext>
            </p:extLst>
          </p:nvPr>
        </p:nvGraphicFramePr>
        <p:xfrm>
          <a:off x="0" y="692459"/>
          <a:ext cx="12192000" cy="61655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1339781904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7EAADF"/>
    </a:accent1>
    <a:accent2>
      <a:srgbClr val="EA726F"/>
    </a:accent2>
    <a:accent3>
      <a:srgbClr val="A9D774"/>
    </a:accent3>
    <a:accent4>
      <a:srgbClr val="A78BC9"/>
    </a:accent4>
    <a:accent5>
      <a:srgbClr val="78CBE1"/>
    </a:accent5>
    <a:accent6>
      <a:srgbClr val="FCBF8C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  <a:tileRect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  <a:tileRect/>
      </a:gradFill>
    </a:fillStyleLst>
    <a:lnStyleLst>
      <a:ln w="9525" cmpd="sng" algn="ctr">
        <a:solidFill>
          <a:schemeClr val="phClr">
            <a:shade val="95000"/>
            <a:satMod val="105000"/>
          </a:schemeClr>
        </a:solidFill>
        <a:prstDash val="solid"/>
      </a:ln>
      <a:ln w="25400" cmpd="sng" algn="ctr">
        <a:solidFill>
          <a:schemeClr val="phClr"/>
        </a:solidFill>
        <a:prstDash val="solid"/>
      </a:ln>
      <a:ln w="38100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  <a:tileRect/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  <a:tileRect/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2012</TotalTime>
  <Words>1826</Words>
  <Application>Microsoft Office PowerPoint</Application>
  <PresentationFormat>Произвольный</PresentationFormat>
  <Paragraphs>371</Paragraphs>
  <Slides>41</Slides>
  <Notes>40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Легкий дым</vt:lpstr>
      <vt:lpstr>Отчет об исполнении бюджета Чунского муниципального округа за 2025 год</vt:lpstr>
      <vt:lpstr>Чунский район образован 12 декабря 1953 года</vt:lpstr>
      <vt:lpstr>Слайд 3</vt:lpstr>
      <vt:lpstr>Показатели социально-экономического развития Чунского муниципального округа за 2025 год</vt:lpstr>
      <vt:lpstr>Основные характеристики исполнения бюджета Чунского муниципального округа за 2025 год</vt:lpstr>
      <vt:lpstr>Динамика поступления налоговых доходов  за 2023-2025 годы</vt:lpstr>
      <vt:lpstr>Поступление налоговых доходов за 2025 год</vt:lpstr>
      <vt:lpstr>Динамика поступления неналоговых доходов за 2023-2025 годы</vt:lpstr>
      <vt:lpstr>Поступление неналоговых доходов за 2025 год</vt:lpstr>
      <vt:lpstr>Анализ поступления межбюджетных трансфертов в бюджет за 2023 – 2025 годы</vt:lpstr>
      <vt:lpstr>Расходы бюджета за 2025 год</vt:lpstr>
      <vt:lpstr>Структура расходов бюджета в процентном отношении</vt:lpstr>
      <vt:lpstr>Бюджет Чунского муниципального округа за 2025 год исполнялся по 26 муниципальным программам и 2 государственным программам</vt:lpstr>
      <vt:lpstr>Исполнение бюджета по муниципальным программам за 2025 год</vt:lpstr>
      <vt:lpstr>Муниципальная программа  Чунского муниципального округа  «Социальная поддержка населения»</vt:lpstr>
      <vt:lpstr>Муниципальная программа  Чунского муниципального округа «Здоровье»</vt:lpstr>
      <vt:lpstr>Муниципальная программа  Чунского муниципального округа  «Развитие системы образования»</vt:lpstr>
      <vt:lpstr>Муниципальная программа  Чунского муниципального округа  «Развитие культуры и спорта»</vt:lpstr>
      <vt:lpstr>Муниципальная программа  Чунского муниципального округа «Безопасность»</vt:lpstr>
      <vt:lpstr>Муниципальная программа  Чунского муниципального округа  «Транспортное обслуживание населения»</vt:lpstr>
      <vt:lpstr>Муниципальная программа  Чунского муниципального округа  «Развитие коммунальной инфраструктуры»</vt:lpstr>
      <vt:lpstr>Муниципальная программа  Чунского муниципального округа «Молодым семьям - доступное жилье»</vt:lpstr>
      <vt:lpstr>Муниципальная программа  Чунского муниципального округа «Экономическое развитие»</vt:lpstr>
      <vt:lpstr>Муниципальная программа  Чунского муниципального округа  «Развитие дорожного хозяйства»</vt:lpstr>
      <vt:lpstr>Муниципальная программа  Чунского муниципального округа  «Муниципальное управление»</vt:lpstr>
      <vt:lpstr>Муниципальная программа  Чунского муниципального округа  «Пожарная безопасность»</vt:lpstr>
      <vt:lpstr>Муниципальная программа  Чунского муниципального округа  «Развитие сельского хозяйства и регулирование рынков сельскохозяйственной продукции, сырья и продовольствия»</vt:lpstr>
      <vt:lpstr>Муниципальная программа Чунского районного муниципального образования  «Охрана труда»</vt:lpstr>
      <vt:lpstr>Муниципальная программа  Чунского муниципального округа «Поощрение граждан и организаций за заслуги  в социально экономическом развитии»</vt:lpstr>
      <vt:lpstr>Муниципальная программа  Чунского муниципального округа «Развитие муниципальной службы»</vt:lpstr>
      <vt:lpstr>Муниципальная программа  Чунского муниципального округа  «Молодежь Чунского муниципального округа»</vt:lpstr>
      <vt:lpstr>Муниципальная программа  Чунского муниципального округа  «Повышение финансовой грамотности»</vt:lpstr>
      <vt:lpstr>Муниципальная программа  Чунского муниципального округа  «Комплексные меры профилактики злоупотребления наркотическими средствами, токсическими и психотропными веществами»</vt:lpstr>
      <vt:lpstr>Муниципальная программа  Чунского муниципального округа  «Обеспечение услугами связи  малонаселенных населенных пунктов»</vt:lpstr>
      <vt:lpstr>Муниципальная программа  Чунского муниципального округа  «Формирование комфортной городской среды»</vt:lpstr>
      <vt:lpstr>Муниципальная программа  Чунского муниципального округа  «Профилактика правонарушений»</vt:lpstr>
      <vt:lpstr>Муниципальная программа  Чунского муниципального округа  «Муниципальная собственность»</vt:lpstr>
      <vt:lpstr>Муниципальная программа  Чунского муниципального округа  «Благоустройство территории»</vt:lpstr>
      <vt:lpstr>Дефицит бюджета</vt:lpstr>
      <vt:lpstr>Слайд 40</vt:lpstr>
      <vt:lpstr>Слайд 41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об исполнении бюджета Чунского районного муниципального образования за 2024 год</dc:title>
  <dc:creator>1</dc:creator>
  <cp:lastModifiedBy>Olga</cp:lastModifiedBy>
  <cp:revision>95</cp:revision>
  <dcterms:created xsi:type="dcterms:W3CDTF">2025-05-03T16:51:52Z</dcterms:created>
  <dcterms:modified xsi:type="dcterms:W3CDTF">2026-04-14T07:43:08Z</dcterms:modified>
</cp:coreProperties>
</file>