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2" r:id="rId14"/>
    <p:sldId id="270" r:id="rId15"/>
    <p:sldId id="271" r:id="rId16"/>
    <p:sldId id="287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034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Лист1!$D$134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6431719895363688E-3"/>
                  <c:y val="0.158113730929264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6E6-4AEC-AFAB-25FD5A1BD79E}"/>
                </c:ext>
              </c:extLst>
            </c:dLbl>
            <c:dLbl>
              <c:idx val="1"/>
              <c:layout>
                <c:manualLayout>
                  <c:x val="0"/>
                  <c:y val="0.152565880721220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E6-4AEC-AFAB-25FD5A1BD79E}"/>
                </c:ext>
              </c:extLst>
            </c:dLbl>
            <c:dLbl>
              <c:idx val="2"/>
              <c:layout>
                <c:manualLayout>
                  <c:x val="6.619933311061749E-3"/>
                  <c:y val="0.102126139293915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1518102063675316E-2"/>
                      <c:h val="6.1339394493039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6E6-4AEC-AFAB-25FD5A1BD7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Лист1!$B$135:$B$137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 бюджета </c:v>
                </c:pt>
              </c:strCache>
            </c:strRef>
          </c:cat>
          <c:val>
            <c:numRef>
              <c:f>Лист1!$D$135:$D$137</c:f>
              <c:numCache>
                <c:formatCode>#,##0.0</c:formatCode>
                <c:ptCount val="3"/>
                <c:pt idx="0">
                  <c:v>2133.1</c:v>
                </c:pt>
                <c:pt idx="1">
                  <c:v>2140.1</c:v>
                </c:pt>
                <c:pt idx="2">
                  <c:v>-7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E6-4AEC-AFAB-25FD5A1BD79E}"/>
            </c:ext>
          </c:extLst>
        </c:ser>
        <c:ser>
          <c:idx val="0"/>
          <c:order val="1"/>
          <c:tx>
            <c:strRef>
              <c:f>Лист1!$C$134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874333300996112E-3"/>
                  <c:y val="6.4069448878863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6E6-4AEC-AFAB-25FD5A1BD79E}"/>
                </c:ext>
              </c:extLst>
            </c:dLbl>
            <c:dLbl>
              <c:idx val="1"/>
              <c:layout>
                <c:manualLayout>
                  <c:x val="-1.4408379854789597E-3"/>
                  <c:y val="7.3258871274824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E6-4AEC-AFAB-25FD5A1BD79E}"/>
                </c:ext>
              </c:extLst>
            </c:dLbl>
            <c:dLbl>
              <c:idx val="2"/>
              <c:layout>
                <c:manualLayout>
                  <c:x val="9.9900142072402963E-3"/>
                  <c:y val="6.798797777534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6E6-4AEC-AFAB-25FD5A1BD7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Лист1!$B$135:$B$137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 бюджета </c:v>
                </c:pt>
              </c:strCache>
            </c:strRef>
          </c:cat>
          <c:val>
            <c:numRef>
              <c:f>Лист1!$C$135:$C$137</c:f>
              <c:numCache>
                <c:formatCode>#,##0.0</c:formatCode>
                <c:ptCount val="3"/>
                <c:pt idx="0">
                  <c:v>2157.9</c:v>
                </c:pt>
                <c:pt idx="1">
                  <c:v>2174</c:v>
                </c:pt>
                <c:pt idx="2">
                  <c:v>-16.100000000000001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6E6-4AEC-AFAB-25FD5A1BD7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054912"/>
        <c:axId val="66785280"/>
        <c:axId val="130075712"/>
      </c:bar3DChart>
      <c:catAx>
        <c:axId val="5805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6785280"/>
        <c:crosses val="autoZero"/>
        <c:auto val="1"/>
        <c:lblAlgn val="ctr"/>
        <c:lblOffset val="100"/>
        <c:noMultiLvlLbl val="0"/>
      </c:catAx>
      <c:valAx>
        <c:axId val="6678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8054912"/>
        <c:crosses val="autoZero"/>
        <c:crossBetween val="between"/>
      </c:valAx>
      <c:serAx>
        <c:axId val="130075712"/>
        <c:scaling>
          <c:orientation val="minMax"/>
        </c:scaling>
        <c:delete val="1"/>
        <c:axPos val="b"/>
        <c:majorTickMark val="none"/>
        <c:minorTickMark val="none"/>
        <c:tickLblPos val="nextTo"/>
        <c:crossAx val="66785280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8333091082945314E-3"/>
          <c:y val="9.4191579558600205E-2"/>
          <c:w val="0.11045955505611875"/>
          <c:h val="0.224965019595357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Лист1!$B$165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Лист1!$A$166:$A$170</c:f>
              <c:strCache>
                <c:ptCount val="5"/>
                <c:pt idx="0">
                  <c:v>Налог на доходы физических лиц</c:v>
                </c:pt>
                <c:pt idx="1">
                  <c:v>Налог, взимаемый в связи с применением упрощенной системы налогообложения </c:v>
                </c:pt>
                <c:pt idx="2">
                  <c:v>Единый сельскохозяйственный налог </c:v>
                </c:pt>
                <c:pt idx="3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Лист1!$B$166:$B$170</c:f>
              <c:numCache>
                <c:formatCode>0.0</c:formatCode>
                <c:ptCount val="5"/>
                <c:pt idx="0">
                  <c:v>141.19999999999999</c:v>
                </c:pt>
                <c:pt idx="1">
                  <c:v>33.799999999999997</c:v>
                </c:pt>
                <c:pt idx="2">
                  <c:v>0.3</c:v>
                </c:pt>
                <c:pt idx="3">
                  <c:v>6</c:v>
                </c:pt>
                <c:pt idx="4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69-4387-8548-A6B49A73FF8A}"/>
            </c:ext>
          </c:extLst>
        </c:ser>
        <c:ser>
          <c:idx val="1"/>
          <c:order val="1"/>
          <c:tx>
            <c:strRef>
              <c:f>Лист1!$C$165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Лист1!$A$166:$A$170</c:f>
              <c:strCache>
                <c:ptCount val="5"/>
                <c:pt idx="0">
                  <c:v>Налог на доходы физических лиц</c:v>
                </c:pt>
                <c:pt idx="1">
                  <c:v>Налог, взимаемый в связи с применением упрощенной системы налогообложения </c:v>
                </c:pt>
                <c:pt idx="2">
                  <c:v>Единый сельскохозяйственный налог </c:v>
                </c:pt>
                <c:pt idx="3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Лист1!$C$166:$C$170</c:f>
              <c:numCache>
                <c:formatCode>0.0</c:formatCode>
                <c:ptCount val="5"/>
                <c:pt idx="0">
                  <c:v>162.19999999999999</c:v>
                </c:pt>
                <c:pt idx="1">
                  <c:v>41.9</c:v>
                </c:pt>
                <c:pt idx="2">
                  <c:v>0.2</c:v>
                </c:pt>
                <c:pt idx="3">
                  <c:v>1.8</c:v>
                </c:pt>
                <c:pt idx="4">
                  <c:v>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B69-4387-8548-A6B49A73FF8A}"/>
            </c:ext>
          </c:extLst>
        </c:ser>
        <c:ser>
          <c:idx val="2"/>
          <c:order val="2"/>
          <c:tx>
            <c:strRef>
              <c:f>Лист1!$D$165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Лист1!$A$166:$A$170</c:f>
              <c:strCache>
                <c:ptCount val="5"/>
                <c:pt idx="0">
                  <c:v>Налог на доходы физических лиц</c:v>
                </c:pt>
                <c:pt idx="1">
                  <c:v>Налог, взимаемый в связи с применением упрощенной системы налогообложения </c:v>
                </c:pt>
                <c:pt idx="2">
                  <c:v>Единый сельскохозяйственный налог </c:v>
                </c:pt>
                <c:pt idx="3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Лист1!$D$166:$D$170</c:f>
              <c:numCache>
                <c:formatCode>0.0</c:formatCode>
                <c:ptCount val="5"/>
                <c:pt idx="0">
                  <c:v>185.44489999999999</c:v>
                </c:pt>
                <c:pt idx="1">
                  <c:v>29.104599999999998</c:v>
                </c:pt>
                <c:pt idx="2">
                  <c:v>0.1464</c:v>
                </c:pt>
                <c:pt idx="3">
                  <c:v>5.8613999999999997</c:v>
                </c:pt>
                <c:pt idx="4">
                  <c:v>9.3602999999999987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B69-4387-8548-A6B49A73FF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7059712"/>
        <c:axId val="67061248"/>
        <c:axId val="67056512"/>
      </c:bar3DChart>
      <c:catAx>
        <c:axId val="6705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7061248"/>
        <c:crosses val="autoZero"/>
        <c:auto val="1"/>
        <c:lblAlgn val="ctr"/>
        <c:lblOffset val="100"/>
        <c:noMultiLvlLbl val="0"/>
      </c:catAx>
      <c:valAx>
        <c:axId val="6706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7059712"/>
        <c:crosses val="autoZero"/>
        <c:crossBetween val="between"/>
      </c:valAx>
      <c:serAx>
        <c:axId val="67056512"/>
        <c:scaling>
          <c:orientation val="minMax"/>
        </c:scaling>
        <c:delete val="1"/>
        <c:axPos val="b"/>
        <c:majorTickMark val="none"/>
        <c:minorTickMark val="none"/>
        <c:tickLblPos val="nextTo"/>
        <c:crossAx val="67061248"/>
        <c:crosses val="autoZero"/>
      </c:ser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Лист1!$B$202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Лист1!$A$203:$A$207</c:f>
              <c:strCache>
                <c:ptCount val="5"/>
                <c:pt idx="0">
                  <c:v>Налог на доходы физических лиц</c:v>
                </c:pt>
                <c:pt idx="1">
                  <c:v>Налог, взимаемый в связи с применением упрощенной системы налогообложения </c:v>
                </c:pt>
                <c:pt idx="2">
                  <c:v>Единый сельскохозяйственный налог </c:v>
                </c:pt>
                <c:pt idx="3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Лист1!$B$203:$B$207</c:f>
              <c:numCache>
                <c:formatCode>#,##0.0</c:formatCode>
                <c:ptCount val="5"/>
                <c:pt idx="0">
                  <c:v>185.7</c:v>
                </c:pt>
                <c:pt idx="1">
                  <c:v>33.1</c:v>
                </c:pt>
                <c:pt idx="2">
                  <c:v>0.2</c:v>
                </c:pt>
                <c:pt idx="3">
                  <c:v>6.1</c:v>
                </c:pt>
                <c:pt idx="4">
                  <c:v>9.5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43-4E18-802B-BACDD7B407B7}"/>
            </c:ext>
          </c:extLst>
        </c:ser>
        <c:ser>
          <c:idx val="1"/>
          <c:order val="1"/>
          <c:tx>
            <c:strRef>
              <c:f>Лист1!$C$202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Лист1!$A$203:$A$207</c:f>
              <c:strCache>
                <c:ptCount val="5"/>
                <c:pt idx="0">
                  <c:v>Налог на доходы физических лиц</c:v>
                </c:pt>
                <c:pt idx="1">
                  <c:v>Налог, взимаемый в связи с применением упрощенной системы налогообложения </c:v>
                </c:pt>
                <c:pt idx="2">
                  <c:v>Единый сельскохозяйственный налог </c:v>
                </c:pt>
                <c:pt idx="3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4">
                  <c:v>Государственная пошлина</c:v>
                </c:pt>
              </c:strCache>
            </c:strRef>
          </c:cat>
          <c:val>
            <c:numRef>
              <c:f>Лист1!$C$203:$C$207</c:f>
              <c:numCache>
                <c:formatCode>0.0</c:formatCode>
                <c:ptCount val="5"/>
                <c:pt idx="0">
                  <c:v>185.44489999999999</c:v>
                </c:pt>
                <c:pt idx="1">
                  <c:v>29.104599999999998</c:v>
                </c:pt>
                <c:pt idx="2">
                  <c:v>0.1464</c:v>
                </c:pt>
                <c:pt idx="3">
                  <c:v>5.8613999999999997</c:v>
                </c:pt>
                <c:pt idx="4">
                  <c:v>9.3602999999999987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43-4E18-802B-BACDD7B407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0069632"/>
        <c:axId val="68646016"/>
      </c:barChart>
      <c:catAx>
        <c:axId val="130069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8646016"/>
        <c:crosses val="autoZero"/>
        <c:auto val="1"/>
        <c:lblAlgn val="ctr"/>
        <c:lblOffset val="100"/>
        <c:noMultiLvlLbl val="0"/>
      </c:catAx>
      <c:valAx>
        <c:axId val="68646016"/>
        <c:scaling>
          <c:orientation val="minMax"/>
        </c:scaling>
        <c:delete val="1"/>
        <c:axPos val="b"/>
        <c:numFmt formatCode="#,##0.0" sourceLinked="1"/>
        <c:majorTickMark val="none"/>
        <c:minorTickMark val="none"/>
        <c:tickLblPos val="nextTo"/>
        <c:crossAx val="130069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Доходы!$N$48:$N$49</c:f>
              <c:strCache>
                <c:ptCount val="1"/>
                <c:pt idx="0">
                  <c:v>2024 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Доходы!$N$50:$N$55</c:f>
              <c:numCache>
                <c:formatCode>0.0</c:formatCode>
                <c:ptCount val="6"/>
                <c:pt idx="0">
                  <c:v>8.614957630000001</c:v>
                </c:pt>
                <c:pt idx="1">
                  <c:v>0.15859004999999998</c:v>
                </c:pt>
                <c:pt idx="2">
                  <c:v>0.81268218999999997</c:v>
                </c:pt>
                <c:pt idx="3">
                  <c:v>3.0706901699999998</c:v>
                </c:pt>
                <c:pt idx="4">
                  <c:v>10.478808359999999</c:v>
                </c:pt>
                <c:pt idx="5">
                  <c:v>4.9128875899999995</c:v>
                </c:pt>
              </c:numCache>
            </c:numRef>
          </c:val>
        </c:ser>
        <c:ser>
          <c:idx val="2"/>
          <c:order val="1"/>
          <c:tx>
            <c:strRef>
              <c:f>Доходы!$O$48:$O$49</c:f>
              <c:strCache>
                <c:ptCount val="1"/>
                <c:pt idx="0">
                  <c:v>2023 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Доходы!$O$50:$O$55</c:f>
              <c:numCache>
                <c:formatCode>0.0</c:formatCode>
                <c:ptCount val="6"/>
                <c:pt idx="0">
                  <c:v>8</c:v>
                </c:pt>
                <c:pt idx="1">
                  <c:v>0.1</c:v>
                </c:pt>
                <c:pt idx="2">
                  <c:v>0.8</c:v>
                </c:pt>
                <c:pt idx="3">
                  <c:v>1.8</c:v>
                </c:pt>
                <c:pt idx="4">
                  <c:v>4.0999999999999996</c:v>
                </c:pt>
                <c:pt idx="5">
                  <c:v>0.7</c:v>
                </c:pt>
              </c:numCache>
            </c:numRef>
          </c:val>
        </c:ser>
        <c:ser>
          <c:idx val="3"/>
          <c:order val="2"/>
          <c:tx>
            <c:strRef>
              <c:f>Доходы!$P$48:$P$49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Доходы!$P$50:$P$55</c:f>
              <c:numCache>
                <c:formatCode>0.0</c:formatCode>
                <c:ptCount val="6"/>
                <c:pt idx="0">
                  <c:v>9.1</c:v>
                </c:pt>
                <c:pt idx="1">
                  <c:v>0</c:v>
                </c:pt>
                <c:pt idx="2">
                  <c:v>0.8</c:v>
                </c:pt>
                <c:pt idx="3">
                  <c:v>1.6</c:v>
                </c:pt>
                <c:pt idx="4">
                  <c:v>13</c:v>
                </c:pt>
                <c:pt idx="5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one"/>
        <c:axId val="69158784"/>
        <c:axId val="69160320"/>
        <c:axId val="68614336"/>
      </c:bar3DChart>
      <c:catAx>
        <c:axId val="69158784"/>
        <c:scaling>
          <c:orientation val="minMax"/>
        </c:scaling>
        <c:delete val="0"/>
        <c:axPos val="b"/>
        <c:majorTickMark val="none"/>
        <c:minorTickMark val="none"/>
        <c:tickLblPos val="nextTo"/>
        <c:crossAx val="69160320"/>
        <c:crosses val="autoZero"/>
        <c:auto val="1"/>
        <c:lblAlgn val="ctr"/>
        <c:lblOffset val="100"/>
        <c:noMultiLvlLbl val="0"/>
      </c:catAx>
      <c:valAx>
        <c:axId val="6916032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69158784"/>
        <c:crosses val="autoZero"/>
        <c:crossBetween val="between"/>
      </c:valAx>
      <c:serAx>
        <c:axId val="68614336"/>
        <c:scaling>
          <c:orientation val="minMax"/>
        </c:scaling>
        <c:delete val="1"/>
        <c:axPos val="b"/>
        <c:majorTickMark val="out"/>
        <c:minorTickMark val="none"/>
        <c:tickLblPos val="nextTo"/>
        <c:crossAx val="69160320"/>
        <c:crosses val="autoZero"/>
      </c:ser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Доходы!$M$49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Доходы!$M$50:$M$55</c:f>
              <c:numCache>
                <c:formatCode>0.0</c:formatCode>
                <c:ptCount val="6"/>
                <c:pt idx="0">
                  <c:v>8.7705000000000002</c:v>
                </c:pt>
                <c:pt idx="1">
                  <c:v>0.16270000000000001</c:v>
                </c:pt>
                <c:pt idx="2">
                  <c:v>0.86672000000000005</c:v>
                </c:pt>
                <c:pt idx="3">
                  <c:v>3.0613999999999999</c:v>
                </c:pt>
                <c:pt idx="4">
                  <c:v>9.9496663999999999</c:v>
                </c:pt>
                <c:pt idx="5">
                  <c:v>4.9340999999999999</c:v>
                </c:pt>
              </c:numCache>
            </c:numRef>
          </c:val>
        </c:ser>
        <c:ser>
          <c:idx val="1"/>
          <c:order val="1"/>
          <c:tx>
            <c:strRef>
              <c:f>Доходы!$N$49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Доходы!$N$50:$N$55</c:f>
              <c:numCache>
                <c:formatCode>0.0</c:formatCode>
                <c:ptCount val="6"/>
                <c:pt idx="0">
                  <c:v>8.614957630000001</c:v>
                </c:pt>
                <c:pt idx="1">
                  <c:v>0.15859004999999998</c:v>
                </c:pt>
                <c:pt idx="2">
                  <c:v>0.81268218999999997</c:v>
                </c:pt>
                <c:pt idx="3">
                  <c:v>3.0706901699999998</c:v>
                </c:pt>
                <c:pt idx="4">
                  <c:v>10.478808359999999</c:v>
                </c:pt>
                <c:pt idx="5">
                  <c:v>4.9128875899999995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68841856"/>
        <c:axId val="68843392"/>
        <c:axId val="0"/>
      </c:bar3DChart>
      <c:catAx>
        <c:axId val="68841856"/>
        <c:scaling>
          <c:orientation val="maxMin"/>
        </c:scaling>
        <c:delete val="0"/>
        <c:axPos val="l"/>
        <c:majorTickMark val="none"/>
        <c:minorTickMark val="none"/>
        <c:tickLblPos val="nextTo"/>
        <c:crossAx val="68843392"/>
        <c:crosses val="autoZero"/>
        <c:auto val="1"/>
        <c:lblAlgn val="ctr"/>
        <c:lblOffset val="100"/>
        <c:noMultiLvlLbl val="0"/>
      </c:catAx>
      <c:valAx>
        <c:axId val="68843392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extTo"/>
        <c:crossAx val="6884185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Доходы!$B$176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Доходы!$B$177:$B$181</c:f>
              <c:numCache>
                <c:formatCode>0.0</c:formatCode>
                <c:ptCount val="5"/>
                <c:pt idx="0">
                  <c:v>279.89350000000002</c:v>
                </c:pt>
                <c:pt idx="1">
                  <c:v>179.00505414</c:v>
                </c:pt>
                <c:pt idx="2">
                  <c:v>1318.73607255</c:v>
                </c:pt>
                <c:pt idx="3">
                  <c:v>107.20233581999999</c:v>
                </c:pt>
                <c:pt idx="4">
                  <c:v>-9.7309999999999999</c:v>
                </c:pt>
              </c:numCache>
            </c:numRef>
          </c:val>
        </c:ser>
        <c:ser>
          <c:idx val="1"/>
          <c:order val="1"/>
          <c:tx>
            <c:strRef>
              <c:f>Доходы!$C$176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Доходы!$C$177:$C$181</c:f>
              <c:numCache>
                <c:formatCode>General</c:formatCode>
                <c:ptCount val="5"/>
                <c:pt idx="0">
                  <c:v>205.6</c:v>
                </c:pt>
                <c:pt idx="1">
                  <c:v>419.2</c:v>
                </c:pt>
                <c:pt idx="2">
                  <c:v>1199.5</c:v>
                </c:pt>
                <c:pt idx="3">
                  <c:v>47.3</c:v>
                </c:pt>
                <c:pt idx="4">
                  <c:v>1.2</c:v>
                </c:pt>
              </c:numCache>
            </c:numRef>
          </c:val>
        </c:ser>
        <c:ser>
          <c:idx val="2"/>
          <c:order val="2"/>
          <c:tx>
            <c:strRef>
              <c:f>Доходы!$D$176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Доходы!$D$177:$D$181</c:f>
              <c:numCache>
                <c:formatCode>General</c:formatCode>
                <c:ptCount val="5"/>
                <c:pt idx="0">
                  <c:v>142.6</c:v>
                </c:pt>
                <c:pt idx="1">
                  <c:v>660.1</c:v>
                </c:pt>
                <c:pt idx="2">
                  <c:v>1146.5</c:v>
                </c:pt>
                <c:pt idx="3">
                  <c:v>45.1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69692032"/>
        <c:axId val="69718400"/>
        <c:axId val="69678400"/>
      </c:bar3DChart>
      <c:catAx>
        <c:axId val="69692032"/>
        <c:scaling>
          <c:orientation val="minMax"/>
        </c:scaling>
        <c:delete val="0"/>
        <c:axPos val="b"/>
        <c:majorTickMark val="out"/>
        <c:minorTickMark val="none"/>
        <c:tickLblPos val="nextTo"/>
        <c:crossAx val="69718400"/>
        <c:crosses val="autoZero"/>
        <c:auto val="1"/>
        <c:lblAlgn val="ctr"/>
        <c:lblOffset val="100"/>
        <c:noMultiLvlLbl val="0"/>
      </c:catAx>
      <c:valAx>
        <c:axId val="6971840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69692032"/>
        <c:crosses val="autoZero"/>
        <c:crossBetween val="between"/>
      </c:valAx>
      <c:serAx>
        <c:axId val="69678400"/>
        <c:scaling>
          <c:orientation val="minMax"/>
        </c:scaling>
        <c:delete val="0"/>
        <c:axPos val="b"/>
        <c:majorTickMark val="out"/>
        <c:minorTickMark val="none"/>
        <c:tickLblPos val="nextTo"/>
        <c:crossAx val="69718400"/>
        <c:crosses val="autoZero"/>
      </c:serAx>
    </c:plotArea>
    <c:legend>
      <c:legendPos val="r"/>
      <c:layout>
        <c:manualLayout>
          <c:xMode val="edge"/>
          <c:yMode val="edge"/>
          <c:x val="0.93704467088672738"/>
          <c:y val="2.4128270733486536E-2"/>
          <c:w val="6.0776679875799836E-2"/>
          <c:h val="0.3641008054338597"/>
        </c:manualLayout>
      </c:layout>
      <c:overlay val="0"/>
      <c:txPr>
        <a:bodyPr/>
        <a:lstStyle/>
        <a:p>
          <a:pPr>
            <a:defRPr sz="160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371111106131216E-2"/>
          <c:w val="1"/>
          <c:h val="0.9862888889386878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explosion val="15"/>
            <c:spPr>
              <a:solidFill>
                <a:schemeClr val="accent5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layout>
                <c:manualLayout>
                  <c:x val="-8.5824064960629914E-2"/>
                  <c:y val="3.55751293910274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9767060367454067"/>
                  <c:y val="-0.3371845178317434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Лист1!$F$78:$F$85</c:f>
              <c:strCache>
                <c:ptCount val="7"/>
                <c:pt idx="0">
                  <c:v>Общегосударственные вопросы</c:v>
                </c:pt>
                <c:pt idx="1">
                  <c:v>Другие сферы</c:v>
                </c:pt>
                <c:pt idx="2">
                  <c:v>Жилищно-коммунальное хозяйство</c:v>
                </c:pt>
                <c:pt idx="3">
                  <c:v>Образование</c:v>
                </c:pt>
                <c:pt idx="4">
                  <c:v>Культура, кинематография</c:v>
                </c:pt>
                <c:pt idx="5">
                  <c:v>Социальная политика</c:v>
                </c:pt>
                <c:pt idx="6">
                  <c:v>Межбюджетные трансферты общего характера  бюджетам бюджетной системы Российской Федерации</c:v>
                </c:pt>
              </c:strCache>
            </c:strRef>
          </c:cat>
          <c:val>
            <c:numRef>
              <c:f>Лист1!$G$78:$G$85</c:f>
              <c:numCache>
                <c:formatCode>0.0</c:formatCode>
                <c:ptCount val="7"/>
                <c:pt idx="0">
                  <c:v>6.5535377961640249</c:v>
                </c:pt>
                <c:pt idx="1">
                  <c:v>0.7</c:v>
                </c:pt>
                <c:pt idx="2">
                  <c:v>1.3102225356444444</c:v>
                </c:pt>
                <c:pt idx="3">
                  <c:v>71.476692630692725</c:v>
                </c:pt>
                <c:pt idx="4">
                  <c:v>4.1994491758126875</c:v>
                </c:pt>
                <c:pt idx="5">
                  <c:v>1.0337497449303938</c:v>
                </c:pt>
                <c:pt idx="6">
                  <c:v>13.668506750215331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023284312121495"/>
          <c:y val="7.580907986208664E-2"/>
          <c:w val="0.51665043133518229"/>
          <c:h val="0.9024464197298732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Бюджет!$J$12</c:f>
              <c:strCache>
                <c:ptCount val="1"/>
                <c:pt idx="0">
                  <c:v>исполнение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Бюджет!$H$13:$H$28</c:f>
              <c:strCache>
                <c:ptCount val="16"/>
                <c:pt idx="0">
                  <c:v>Социальная поддержка населения</c:v>
                </c:pt>
                <c:pt idx="1">
                  <c:v>Здоровье</c:v>
                </c:pt>
                <c:pt idx="2">
                  <c:v>Развитие системы образования</c:v>
                </c:pt>
                <c:pt idx="3">
                  <c:v>Развитие культуры, спорта и молодежной политики</c:v>
                </c:pt>
                <c:pt idx="4">
                  <c:v>Безопасность</c:v>
                </c:pt>
                <c:pt idx="5">
                  <c:v>Транспорт</c:v>
                </c:pt>
                <c:pt idx="6">
                  <c:v>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</c:v>
                </c:pt>
                <c:pt idx="7">
                  <c:v>Молодым семьям - доступное жилье</c:v>
                </c:pt>
                <c:pt idx="8">
                  <c:v>Экономическое развитие Чунского района</c:v>
                </c:pt>
                <c:pt idx="9">
                  <c:v>Муниципальные финансы</c:v>
                </c:pt>
                <c:pt idx="10">
                  <c:v>Муниципальная собственность</c:v>
                </c:pt>
                <c:pt idx="11">
                  <c:v>Муниципальное управление</c:v>
                </c:pt>
                <c:pt idx="12">
                  <c:v>Охрана окружающей среды в Чунском районном муниципальном образовании</c:v>
                </c:pt>
                <c:pt idx="13">
                  <c:v>Развитие сельского хозяйства и регулирование рынков сельскохозяйственной продукции, сырья и продовольствия</c:v>
                </c:pt>
                <c:pt idx="14">
                  <c:v>Охрана труда</c:v>
                </c:pt>
                <c:pt idx="15">
                  <c:v>Комплексные меры по укреплению межнационального согласия</c:v>
                </c:pt>
              </c:strCache>
            </c:strRef>
          </c:cat>
          <c:val>
            <c:numRef>
              <c:f>Бюджет!$J$13:$J$28</c:f>
              <c:numCache>
                <c:formatCode>0.0</c:formatCode>
                <c:ptCount val="16"/>
                <c:pt idx="0">
                  <c:v>661.48721</c:v>
                </c:pt>
                <c:pt idx="1">
                  <c:v>200</c:v>
                </c:pt>
                <c:pt idx="2">
                  <c:v>1517577.2755799999</c:v>
                </c:pt>
                <c:pt idx="3">
                  <c:v>128209.3735</c:v>
                </c:pt>
                <c:pt idx="4">
                  <c:v>14423.76518</c:v>
                </c:pt>
                <c:pt idx="5">
                  <c:v>2253.79403</c:v>
                </c:pt>
                <c:pt idx="6">
                  <c:v>2529.7469999999998</c:v>
                </c:pt>
                <c:pt idx="7">
                  <c:v>585.13019999999995</c:v>
                </c:pt>
                <c:pt idx="8">
                  <c:v>108.59997</c:v>
                </c:pt>
                <c:pt idx="9">
                  <c:v>309417.00351000001</c:v>
                </c:pt>
                <c:pt idx="10">
                  <c:v>41596.579100000003</c:v>
                </c:pt>
                <c:pt idx="11">
                  <c:v>90317.339010000011</c:v>
                </c:pt>
                <c:pt idx="12">
                  <c:v>16.399999999999999</c:v>
                </c:pt>
                <c:pt idx="13">
                  <c:v>49.727539999999998</c:v>
                </c:pt>
                <c:pt idx="14">
                  <c:v>157.84399999999999</c:v>
                </c:pt>
                <c:pt idx="15">
                  <c:v>21.39</c:v>
                </c:pt>
              </c:numCache>
            </c:numRef>
          </c:val>
        </c:ser>
        <c:ser>
          <c:idx val="0"/>
          <c:order val="1"/>
          <c:tx>
            <c:strRef>
              <c:f>Бюджет!$I$12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Бюджет!$H$13:$H$28</c:f>
              <c:strCache>
                <c:ptCount val="16"/>
                <c:pt idx="0">
                  <c:v>Социальная поддержка населения</c:v>
                </c:pt>
                <c:pt idx="1">
                  <c:v>Здоровье</c:v>
                </c:pt>
                <c:pt idx="2">
                  <c:v>Развитие системы образования</c:v>
                </c:pt>
                <c:pt idx="3">
                  <c:v>Развитие культуры, спорта и молодежной политики</c:v>
                </c:pt>
                <c:pt idx="4">
                  <c:v>Безопасность</c:v>
                </c:pt>
                <c:pt idx="5">
                  <c:v>Транспорт</c:v>
                </c:pt>
                <c:pt idx="6">
                  <c:v>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</c:v>
                </c:pt>
                <c:pt idx="7">
                  <c:v>Молодым семьям - доступное жилье</c:v>
                </c:pt>
                <c:pt idx="8">
                  <c:v>Экономическое развитие Чунского района</c:v>
                </c:pt>
                <c:pt idx="9">
                  <c:v>Муниципальные финансы</c:v>
                </c:pt>
                <c:pt idx="10">
                  <c:v>Муниципальная собственность</c:v>
                </c:pt>
                <c:pt idx="11">
                  <c:v>Муниципальное управление</c:v>
                </c:pt>
                <c:pt idx="12">
                  <c:v>Охрана окружающей среды в Чунском районном муниципальном образовании</c:v>
                </c:pt>
                <c:pt idx="13">
                  <c:v>Развитие сельского хозяйства и регулирование рынков сельскохозяйственной продукции, сырья и продовольствия</c:v>
                </c:pt>
                <c:pt idx="14">
                  <c:v>Охрана труда</c:v>
                </c:pt>
                <c:pt idx="15">
                  <c:v>Комплексные меры по укреплению межнационального согласия</c:v>
                </c:pt>
              </c:strCache>
            </c:strRef>
          </c:cat>
          <c:val>
            <c:numRef>
              <c:f>Бюджет!$I$13:$I$28</c:f>
              <c:numCache>
                <c:formatCode>0.0</c:formatCode>
                <c:ptCount val="16"/>
                <c:pt idx="0">
                  <c:v>666.48721</c:v>
                </c:pt>
                <c:pt idx="1">
                  <c:v>200</c:v>
                </c:pt>
                <c:pt idx="2">
                  <c:v>1546466.9160499999</c:v>
                </c:pt>
                <c:pt idx="3">
                  <c:v>129851.50216</c:v>
                </c:pt>
                <c:pt idx="4">
                  <c:v>14445.228660000001</c:v>
                </c:pt>
                <c:pt idx="5">
                  <c:v>2334.85</c:v>
                </c:pt>
                <c:pt idx="6">
                  <c:v>2529.78478</c:v>
                </c:pt>
                <c:pt idx="7">
                  <c:v>870.50880000000006</c:v>
                </c:pt>
                <c:pt idx="8">
                  <c:v>108.6</c:v>
                </c:pt>
                <c:pt idx="9">
                  <c:v>311564.3</c:v>
                </c:pt>
                <c:pt idx="10">
                  <c:v>41973.5</c:v>
                </c:pt>
                <c:pt idx="11">
                  <c:v>90490.574469999992</c:v>
                </c:pt>
                <c:pt idx="12">
                  <c:v>146.4</c:v>
                </c:pt>
                <c:pt idx="13">
                  <c:v>49.727539999999998</c:v>
                </c:pt>
                <c:pt idx="14">
                  <c:v>160.351</c:v>
                </c:pt>
                <c:pt idx="15">
                  <c:v>21.39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6627200"/>
        <c:axId val="166628736"/>
      </c:barChart>
      <c:catAx>
        <c:axId val="166627200"/>
        <c:scaling>
          <c:orientation val="minMax"/>
        </c:scaling>
        <c:delete val="0"/>
        <c:axPos val="l"/>
        <c:majorTickMark val="none"/>
        <c:minorTickMark val="none"/>
        <c:tickLblPos val="nextTo"/>
        <c:crossAx val="166628736"/>
        <c:crosses val="autoZero"/>
        <c:auto val="1"/>
        <c:lblAlgn val="ctr"/>
        <c:lblOffset val="100"/>
        <c:noMultiLvlLbl val="0"/>
      </c:catAx>
      <c:valAx>
        <c:axId val="166628736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666272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8417230240450877"/>
          <c:y val="8.6978001632160573E-2"/>
          <c:w val="0.10820223998492191"/>
          <c:h val="0.1402800448836373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47748-1D71-4174-9C62-13CAD5F93F6F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6785B-9AAC-4AB5-A97A-20BF4FE1E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42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3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79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459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322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582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864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477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43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94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05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17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9337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5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478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10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58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86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5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6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9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78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2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27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24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593B9F-7B8B-4A30-968A-92ACFE96B823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30803F-705D-4419-A82A-A59B11602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114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jpe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emf"/><Relationship Id="rId5" Type="http://schemas.openxmlformats.org/officeDocument/2006/relationships/package" Target="../embeddings/_____Microsoft_Excel9.xlsx"/><Relationship Id="rId4" Type="http://schemas.openxmlformats.org/officeDocument/2006/relationships/image" Target="../media/image1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62143"/>
            <a:ext cx="9144000" cy="375443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glow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исполнении бюджета Чунского районного муниципального образования за 2024 год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glow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4183" y="5680365"/>
            <a:ext cx="11416144" cy="85898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проекту решения  Думы Чунского муниципального округа)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4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поступления межбюджетных трансфертов в бюджет за 2022 – 2024 годы</a:t>
            </a:r>
            <a:endParaRPr lang="ru-RU" sz="2400" b="1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633382"/>
              </p:ext>
            </p:extLst>
          </p:nvPr>
        </p:nvGraphicFramePr>
        <p:xfrm>
          <a:off x="266700" y="435768"/>
          <a:ext cx="11658600" cy="598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001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за 2024 год</a:t>
            </a:r>
            <a:endParaRPr lang="ru-RU" sz="2800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643252" y="2386939"/>
            <a:ext cx="2624447" cy="200099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</a:p>
          <a:p>
            <a:pPr algn="ctr"/>
            <a:r>
              <a:rPr lang="ru-RU" dirty="0" smtClean="0"/>
              <a:t>2 140,1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53247" y="1028569"/>
            <a:ext cx="2565070" cy="966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Общегосударственные вопросы 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140,3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93980" y="894295"/>
            <a:ext cx="2779257" cy="12350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Межбюджетные трансферты общего характера  бюджетам бюджетной системы Российской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292,5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05205" y="751791"/>
            <a:ext cx="2636322" cy="13775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11,4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21487" y="2321624"/>
            <a:ext cx="2636322" cy="12409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2,4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424" y="2386940"/>
            <a:ext cx="2802577" cy="11044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Физическая культура и спорт 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21,8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0680" y="5302332"/>
            <a:ext cx="2422567" cy="13775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Культура, кинематография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89,9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26379" y="5248893"/>
            <a:ext cx="2541320" cy="148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1 529,7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23018" y="5248893"/>
            <a:ext cx="2268187" cy="148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Охрана окружающей среды  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2,1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92442" y="3764479"/>
            <a:ext cx="2078182" cy="12469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Жилищно-коммунальное хозяйство  </a:t>
            </a:r>
          </a:p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28,0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5583" y="3764479"/>
            <a:ext cx="2957387" cy="12647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Социальная политика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22,1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stCxn id="5" idx="7"/>
          </p:cNvCxnSpPr>
          <p:nvPr/>
        </p:nvCxnSpPr>
        <p:spPr>
          <a:xfrm flipV="1">
            <a:off x="6883358" y="2129330"/>
            <a:ext cx="1073111" cy="550648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9" idx="1"/>
          </p:cNvCxnSpPr>
          <p:nvPr/>
        </p:nvCxnSpPr>
        <p:spPr>
          <a:xfrm flipV="1">
            <a:off x="7267699" y="2942110"/>
            <a:ext cx="1353788" cy="121724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4" idx="1"/>
          </p:cNvCxnSpPr>
          <p:nvPr/>
        </p:nvCxnSpPr>
        <p:spPr>
          <a:xfrm>
            <a:off x="7267699" y="3681351"/>
            <a:ext cx="2024743" cy="706582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5" idx="5"/>
            <a:endCxn id="13" idx="0"/>
          </p:cNvCxnSpPr>
          <p:nvPr/>
        </p:nvCxnSpPr>
        <p:spPr>
          <a:xfrm>
            <a:off x="6883358" y="4094893"/>
            <a:ext cx="1773754" cy="1154000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10" idx="3"/>
          </p:cNvCxnSpPr>
          <p:nvPr/>
        </p:nvCxnSpPr>
        <p:spPr>
          <a:xfrm flipH="1" flipV="1">
            <a:off x="3184001" y="2939143"/>
            <a:ext cx="1459251" cy="124691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5" idx="3"/>
          </p:cNvCxnSpPr>
          <p:nvPr/>
        </p:nvCxnSpPr>
        <p:spPr>
          <a:xfrm flipH="1">
            <a:off x="3302970" y="3681351"/>
            <a:ext cx="1423409" cy="715489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5" idx="3"/>
          </p:cNvCxnSpPr>
          <p:nvPr/>
        </p:nvCxnSpPr>
        <p:spPr>
          <a:xfrm flipH="1">
            <a:off x="3645727" y="4094893"/>
            <a:ext cx="1381866" cy="1207439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5" idx="4"/>
            <a:endCxn id="12" idx="0"/>
          </p:cNvCxnSpPr>
          <p:nvPr/>
        </p:nvCxnSpPr>
        <p:spPr>
          <a:xfrm>
            <a:off x="5955476" y="4387932"/>
            <a:ext cx="41563" cy="860961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6" idx="2"/>
          </p:cNvCxnSpPr>
          <p:nvPr/>
        </p:nvCxnSpPr>
        <p:spPr>
          <a:xfrm flipV="1">
            <a:off x="5735782" y="1995055"/>
            <a:ext cx="0" cy="391884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5" idx="1"/>
          </p:cNvCxnSpPr>
          <p:nvPr/>
        </p:nvCxnSpPr>
        <p:spPr>
          <a:xfrm flipH="1" flipV="1">
            <a:off x="3099461" y="2129332"/>
            <a:ext cx="1928132" cy="550646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0616539" y="751791"/>
            <a:ext cx="1425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млн. руб.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sz="28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в процентном отношении</a:t>
            </a:r>
            <a:endParaRPr lang="ru-RU" sz="2800" b="1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6377979"/>
              </p:ext>
            </p:extLst>
          </p:nvPr>
        </p:nvGraphicFramePr>
        <p:xfrm>
          <a:off x="0" y="610658"/>
          <a:ext cx="12192000" cy="6247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691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797442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Чунского районного муниципального образования за 2024 год исполнялся по 16 муниципальным программам</a:t>
            </a:r>
            <a:endParaRPr lang="ru-RU" sz="2800" b="1" cap="none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910641"/>
            <a:ext cx="121920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«Муниципальное управление»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«Экономическое развитие Чунского района» на 2022 - 2027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«Муниципальные финансы»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«Развитие коммунальной инфраструктуры объектов социальной сферы, находящихся в собственности Чунского районного муниципального образования»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«Охрана окружающей среды в Чунском районном муниципальном образовании на 2021 - 2026 годы»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«Транспорт» на 2023 - 2028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«Молодым семьям - доступное жилье» на 2019 - 2025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«Развитие культуры, спорта и молодежной политики»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«Здоровье»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«Социальная поддержка населения»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11. «Развитие системы образования» на 2019 - 2026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12. «Муниципальная собственность» на 2015 - 2026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13. «Безопасность» на 2021 - 2026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14. «Охрана труда» на 2022 – 2027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15. «Развитие сельского хозяйства и регулирование рынков сельскохозяйственной продукции, сырья и продовольствия» на 2022 - 2027 годы;</a:t>
            </a:r>
          </a:p>
          <a:p>
            <a:r>
              <a:rPr lang="ru-RU" sz="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16. «Комплексные меры по укреплению межнационального согласия» на 2023 – 2028 годы.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Всего на реализацию программных мероприятий было запланировано средств бюджетов всех уровней – 2 174 390,40 тыс. руб., в том числе: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средств местного бюджета – 581 265,46 тыс. руб.,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средств федерального бюджета – 102 569,48 тыс. руб.,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средств бюджета Иркутской области – 1 458 045,17 тыс. руб.,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внебюджетных источников – 32 510,30 тыс. руб.</a:t>
            </a:r>
          </a:p>
          <a:p>
            <a:r>
              <a:rPr lang="ru-RU" sz="14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Фактическое освоение средств (финансирование) в отчетном году всего 2 138 281,76 тыс. руб. (98,3%), в том числе по источникам финансирования: бюджет Чунского районного муниципального образования 558 174,95 тыс. руб. (96%), областной бюджет 1 447 514,05 тыс. руб. (99,2%), федеральный бюджет 102 436,51 тыс. руб. (99,8%), внебюджетные 30 156,25 тыс. руб. (92,7%).</a:t>
            </a:r>
          </a:p>
        </p:txBody>
      </p:sp>
    </p:spTree>
    <p:extLst>
      <p:ext uri="{BB962C8B-B14F-4D97-AF65-F5344CB8AC3E}">
        <p14:creationId xmlns:p14="http://schemas.microsoft.com/office/powerpoint/2010/main" val="17242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400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муниципальным программам за 2024 год</a:t>
            </a:r>
            <a:endParaRPr lang="ru-RU" sz="2400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902993"/>
              </p:ext>
            </p:extLst>
          </p:nvPr>
        </p:nvGraphicFramePr>
        <p:xfrm>
          <a:off x="0" y="433387"/>
          <a:ext cx="12224368" cy="642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58734" y="659237"/>
            <a:ext cx="173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млн. руб.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520042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«Социальная поддержка населения»</a:t>
            </a:r>
            <a:endParaRPr lang="ru-RU" b="1" cap="none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95541"/>
            <a:ext cx="1219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99,2 %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«Оказание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мер социальной поддержки отдельным категориям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граждан» – 185,0 тыс. руб.;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Подпрограмма "Поддержка социально ориентированных некоммерческих организаций Чунского районного муниципального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образования« – 30,0 тыс. руб.;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Подпрограмма "Ветераны и ветеранское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движение« – 397,7 тыс. руб.;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Подпрограмма "Укрепление семьи, поддержка материнства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детства« – 48,9 тыс. 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24" y="3291385"/>
            <a:ext cx="5349922" cy="356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86" y="3241902"/>
            <a:ext cx="5096254" cy="361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04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351129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«Здоровье»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100,0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«Создание условий для оказания медицинской помощи населению»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- 200,0 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ВИЧ-инфекции, укрепление здоровья населения»–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0,0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4071"/>
            <a:ext cx="6470893" cy="431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190" y="2544070"/>
            <a:ext cx="5517809" cy="431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8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6031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«Развитие системы образования»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98,1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«Дошкольное образование»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- 356 395,5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«Начальное общее, основное общее, среднее общее образование»–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1 049 482,1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«Дополнительное образование детей в сфере образования»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33 978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«Отдых, оздоровление и занятость детей и подростков»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5 676,0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реализации и прочие мероприятия муниципальной программы»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72 045,8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2710"/>
            <a:ext cx="4795372" cy="358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137" y="3272710"/>
            <a:ext cx="7193938" cy="358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34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«Развитие культуры, спорта и молодежной политики»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98,7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библиотечного дела»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- 15 479,6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«Организация досуга и предоставление услуг организаций культуры»–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42 744,0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физической культуры и массового спорта»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21 652,4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«Дополнительное образование детей в сфере культуры»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17 466,9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«Молодежная политика»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432,3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«Комплексные меры профилактики наркомании и других социально-негативных явлений»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74,7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«Патриотическое воспитание детей и молодежи»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2 935,6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реализации муниципальной программы»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27 423,8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345" y="4029915"/>
            <a:ext cx="4134023" cy="275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4659"/>
            <a:ext cx="4278573" cy="285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56" y="4029915"/>
            <a:ext cx="3617887" cy="241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3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«Безопасность»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99,9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«Предупреждение чрезвычайных ситуаций»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- 3 261,4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правонарушений, экстремистской и террористической деятельности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» – 755,8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«Безопасность дорожного движения»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105,0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«Развитие, содержание и обеспечение деятельности ЕДДС Чунского района»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10 301,5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5748"/>
            <a:ext cx="5308979" cy="353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74" y="3145749"/>
            <a:ext cx="6605516" cy="358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3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Чунский район образован 12 декабря 1953 </a:t>
            </a:r>
            <a:r>
              <a:rPr lang="ru-RU" sz="3800" b="1" cap="none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81891"/>
            <a:ext cx="12192000" cy="6276109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Площадь 28 036,8 </a:t>
            </a:r>
            <a:r>
              <a:rPr lang="ru-RU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кв.км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Численность населения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26 450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человек</a:t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(по данным на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01.01.2024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года)</a:t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составе района 11 муниципальных образований:</a:t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Чунское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городское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Лесогорское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городское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Октябрьское городское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Балтуринское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Бунбуйское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Веселовское сельское муниципальное образование 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Каменское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Мухинское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Новочунское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Таргизское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образование</a:t>
            </a:r>
            <a:b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Червянское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сельское муниципальное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образование</a:t>
            </a:r>
          </a:p>
          <a:p>
            <a:pPr algn="ctr"/>
            <a:r>
              <a:rPr lang="ru-RU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2024 г. является Чунским муниципальным округом. </a:t>
            </a:r>
            <a:endParaRPr lang="ru-RU" sz="2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Иркутской области от 24.11.2023 № 148-ОЗ)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7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310185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«Транспорт»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96,5 %</a:t>
            </a:r>
          </a:p>
          <a:p>
            <a:pPr lvl="0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Программа «Транспорт» – 2 253,8 тыс. 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2353333"/>
            <a:ext cx="5745708" cy="431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118" y="2415654"/>
            <a:ext cx="6287250" cy="418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487607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sz="2400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образования»</a:t>
            </a:r>
            <a:endParaRPr lang="ru-RU" sz="24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«Модернизация коммунальной инфраструктуры объектов социальной сферы, находящихся в муниципальной собственности Чунского районного муниципального образования»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- 1 833,7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«Энергосбережение и повышение энергетической эффективности объектов социальной сферы , находящихся в муниципальной собственности Чунского районного муниципального образования»–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696,0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9522"/>
            <a:ext cx="5712467" cy="390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84" y="2907612"/>
            <a:ext cx="5935107" cy="395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81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«Молодым семьям - доступное жилье»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9306" y="1719618"/>
            <a:ext cx="356206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67,2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Программа «Молодым семьям - доступное жилье» 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585,1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80" y="1535373"/>
            <a:ext cx="6758891" cy="5322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30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55594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«Экономическое развитие Чунского района»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100 %</a:t>
            </a:r>
            <a:endParaRPr lang="ru-RU" sz="2000" b="1" dirty="0">
              <a:solidFill>
                <a:srgbClr val="A50E8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экономики и инвестиционной деятельности»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- 29,6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и поддержка субъектов малого и среднего предпринимательства»–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58,8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потребительского рынка» -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20,2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2718712"/>
            <a:ext cx="5803164" cy="413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84" y="2718711"/>
            <a:ext cx="6079816" cy="4139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1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392072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«Муниципальные финансы»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192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99,3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«Эффективное управление бюджетным процессом»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- 16 897,0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«Повышение финансовой устойчивости бюджетов муниципальных образований Чунского района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» –        292 520,0 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наташа.FINANS\Pictures\картинки для бюджета для граждан\depositphotos_5621561-stock-photo-exchan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48" y="2788982"/>
            <a:ext cx="4967951" cy="406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2788983"/>
            <a:ext cx="7071369" cy="406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9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187355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99,1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«Управление муниципальной собственностью»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- 30 570,5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реализации муниципальной программы»–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11 026,0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559" y="2610790"/>
            <a:ext cx="6447809" cy="433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9" y="2610790"/>
            <a:ext cx="6370815" cy="424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5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87606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99,8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«Повышение эффективности деятельности администрации Чунского района»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- 861,2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условий реализации муниципальной программы»–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89 456,2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16" y="2441713"/>
            <a:ext cx="9372366" cy="44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5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965279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«Охрана окружающей среды в Чунском районном муниципальном образовании»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006221"/>
            <a:ext cx="12224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11,2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Программа «Охрана окружающей среды в Чунском районном муниципальном образовании» 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16,4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6762"/>
            <a:ext cx="6034247" cy="402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77" y="2757464"/>
            <a:ext cx="5715000" cy="397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62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95163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210937"/>
            <a:ext cx="12224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100,0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Программа «Развитие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сельского хозяйства и регулирование рынков сельскохозяйственной продукции, сырья и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продовольствия» – 49,7 тыс. 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2461"/>
            <a:ext cx="4954052" cy="3715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85" y="2885170"/>
            <a:ext cx="6079816" cy="397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8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87606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«Охрана труда»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487606"/>
            <a:ext cx="122243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98,4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«Улучшение условий и охраны труда на территории Чунского района»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- 19,0 тыс. руб.;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Подпрограмма «Улучшение условий и охраны труда в структурных учреждениях администрации Чунского района»–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138,8 тыс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2492"/>
            <a:ext cx="7369791" cy="414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500" y="2485053"/>
            <a:ext cx="4604500" cy="437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8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368" y="1200330"/>
            <a:ext cx="12224368" cy="326083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58983" y="0"/>
            <a:ext cx="108481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Бюдже́т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(франц.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bougette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кожаный мешок, сумка),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4549676"/>
            <a:ext cx="12191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Если расходная часть бюджета превышает доходную, то бюджет сводится с дефицитом.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Превышение доходов над расходами образует положительный остаток бюджета (профицит).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бюджет.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Если расходная часть бюджета превышает доходную, то бюджет сводится с дефицитом.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Превышение доходов над расходами образует положительный остаток бюджета (профицит).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бюджет.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0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rgbClr val="C623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«Комплексные меры по укреплению межнационального согласия»</a:t>
            </a:r>
            <a:endParaRPr lang="ru-RU" sz="3800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636752"/>
            <a:ext cx="12224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</a:t>
            </a:r>
            <a:r>
              <a:rPr lang="ru-RU" sz="2000" b="1" dirty="0" smtClean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2000" b="1" dirty="0">
                <a:solidFill>
                  <a:srgbClr val="A50E8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Программа «Комплексные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меры по укреплению </a:t>
            </a:r>
            <a:endParaRPr lang="ru-RU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межнационального согласия» – 21,4 тыс. руб.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807" y="1490356"/>
            <a:ext cx="4025733" cy="5367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16" y="2783211"/>
            <a:ext cx="6112184" cy="407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6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651379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Расходы бюджета Чунского районного муниципального образования с учетом интересов целевых групп</a:t>
            </a:r>
            <a:endParaRPr lang="ru-RU" sz="3800" b="1" cap="none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36906"/>
              </p:ext>
            </p:extLst>
          </p:nvPr>
        </p:nvGraphicFramePr>
        <p:xfrm>
          <a:off x="109182" y="1869742"/>
          <a:ext cx="11969087" cy="4872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Лист" r:id="rId5" imgW="8239055" imgH="4352940" progId="Excel.Sheet.12">
                  <p:embed/>
                </p:oleObj>
              </mc:Choice>
              <mc:Fallback>
                <p:oleObj name="Лист" r:id="rId5" imgW="8239055" imgH="43529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182" y="1869742"/>
                        <a:ext cx="11969087" cy="4872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740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Дефицит бюджета</a:t>
            </a:r>
            <a:endParaRPr lang="ru-RU" sz="3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337480"/>
            <a:ext cx="12191999" cy="48013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за 2024 год исполнен с дефицитом в </a:t>
            </a: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сумме</a:t>
            </a:r>
            <a:b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961,5 тыс. рублей </a:t>
            </a:r>
            <a:r>
              <a:rPr lang="ru-RU" sz="36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счет разницы остатков средств, образовавшихся на счете бюджета на 01.01.2024 года и на 01.01.2025 </a:t>
            </a: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года:</a:t>
            </a:r>
          </a:p>
          <a:p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Остатки средств </a:t>
            </a:r>
          </a:p>
          <a:p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01.01.2024 года 		 7 624,7 тыс. руб.</a:t>
            </a:r>
          </a:p>
          <a:p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Остатки средств </a:t>
            </a:r>
          </a:p>
          <a:p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01.01.2025 </a:t>
            </a:r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		</a:t>
            </a:r>
            <a:r>
              <a:rPr lang="ru-RU" sz="3600" b="1" spc="50" dirty="0" smtClean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663,2 тыс</a:t>
            </a:r>
            <a:r>
              <a:rPr lang="ru-RU" sz="3600" b="1" spc="50" dirty="0">
                <a:ln w="11430"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руб.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23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2368" y="0"/>
            <a:ext cx="122243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ИНФОРМАЦИЯ</a:t>
            </a:r>
            <a:b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подготовлена Финансовым управлением </a:t>
            </a:r>
            <a:b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</a:t>
            </a:r>
            <a:r>
              <a:rPr lang="ru-RU" sz="36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</a:t>
            </a:r>
            <a:r>
              <a:rPr lang="ru-RU" sz="28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4000" b="1" dirty="0" err="1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Чунский,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ул. Комарова, </a:t>
            </a:r>
            <a:r>
              <a:rPr lang="ru-RU" sz="4000" b="1" dirty="0" smtClean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  (8 39567)  2-11-57, 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bg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</a:p>
        </p:txBody>
      </p:sp>
    </p:spTree>
    <p:extLst>
      <p:ext uri="{BB962C8B-B14F-4D97-AF65-F5344CB8AC3E}">
        <p14:creationId xmlns:p14="http://schemas.microsoft.com/office/powerpoint/2010/main" val="160678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0343657">
            <a:off x="2201309" y="954044"/>
            <a:ext cx="822522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9600" b="1" cap="all" spc="0" dirty="0" smtClean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9600" b="1" cap="all" dirty="0" smtClean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9600" b="1" cap="all" spc="0" dirty="0">
              <a:ln/>
              <a:solidFill>
                <a:schemeClr val="accent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77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681" y="164457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Показатели социально-экономического развития муниципального образования за 2024 год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93026"/>
            <a:ext cx="12192000" cy="5664974"/>
          </a:xfrm>
        </p:spPr>
        <p:txBody>
          <a:bodyPr>
            <a:normAutofit/>
          </a:bodyPr>
          <a:lstStyle/>
          <a:p>
            <a:pPr algn="ctr"/>
            <a:endParaRPr lang="ru-RU" sz="2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052329"/>
              </p:ext>
            </p:extLst>
          </p:nvPr>
        </p:nvGraphicFramePr>
        <p:xfrm>
          <a:off x="0" y="1193026"/>
          <a:ext cx="12192000" cy="8049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0">
                  <a:extLst>
                    <a:ext uri="{9D8B030D-6E8A-4147-A177-3AD203B41FA5}">
                      <a16:colId xmlns:a16="http://schemas.microsoft.com/office/drawing/2014/main" xmlns="" val="387456853"/>
                    </a:ext>
                  </a:extLst>
                </a:gridCol>
                <a:gridCol w="1094509">
                  <a:extLst>
                    <a:ext uri="{9D8B030D-6E8A-4147-A177-3AD203B41FA5}">
                      <a16:colId xmlns:a16="http://schemas.microsoft.com/office/drawing/2014/main" xmlns="" val="3355032982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xmlns="" val="723696174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xmlns="" val="3802553812"/>
                    </a:ext>
                  </a:extLst>
                </a:gridCol>
                <a:gridCol w="872836">
                  <a:extLst>
                    <a:ext uri="{9D8B030D-6E8A-4147-A177-3AD203B41FA5}">
                      <a16:colId xmlns:a16="http://schemas.microsoft.com/office/drawing/2014/main" xmlns="" val="111521418"/>
                    </a:ext>
                  </a:extLst>
                </a:gridCol>
              </a:tblGrid>
              <a:tr h="2226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2024 года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2023 года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Динамика, %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145791494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работ, услуг (в действующих ценах)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5902,3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6736,0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524784125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работ, услуг на душу населения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223,2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249,2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4133636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производство: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911309072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2777,7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3946,0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36314535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Обрабатывающие производства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27297237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2567,7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3749,6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476408993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электрической энергией, газом и паром; кондиционирование воздуха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62415120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106,9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588033460"/>
                  </a:ext>
                </a:extLst>
              </a:tr>
              <a:tr h="2505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Водоснабжение; водоотведение, организация сбора и утилизации отходов, деятельность по ликвидации загрязнений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671654640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563325482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Сельское, лесное хозяйство, охота, рыбаловство и рыбоводство: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68109307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Валовый выпуск продукции  в сельхозорганизациях (КФХ)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72081066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Строительство: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84761341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работ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16993125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действие жилых домов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3269,0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2463,0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4013227658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Введено жилья на душу населения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52751109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Пассажирооборот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пас/км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9720,1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9868,9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89486053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оптовая и розничная; ремонт автотранспортных средств и мотоциклов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40658674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Розничный товарооборот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3771,8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3616,3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91083813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Малый бизнес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493573343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действующих малых предприятий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93196168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Уд. вес выручки предприятий малого бизнеса в выручке  в целом по МО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35969417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97,9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225747859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Занятые в экономике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32686493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 16 лет и старше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348231329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занятые в экономике 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876333845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в том числе безработные граждане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187250317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работающих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88,4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ctr"/>
                </a:tc>
                <a:extLst>
                  <a:ext uri="{0D108BD9-81ED-4DB2-BD59-A6C34878D82A}">
                    <a16:rowId xmlns:a16="http://schemas.microsoft.com/office/drawing/2014/main" xmlns="" val="178325899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Среднедушевой денежный доход 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20691,0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19418,0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4134373177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начисленная заработная плата (без выплат социального характера)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49734,0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41114,0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80161800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оплаты труда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4183,7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3909,0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2614910662"/>
                  </a:ext>
                </a:extLst>
              </a:tr>
              <a:tr h="250574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Прожиточный минимум (начиная со 2 квартала, рассчитывается среднее значение за период)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16693,0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15238,0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109,5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2516381524"/>
                  </a:ext>
                </a:extLst>
              </a:tr>
              <a:tr h="250574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Покупательная способность денежных доходов населения (соотношение среднедушевых денежных доходов и прожиточного минимума)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97,6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793533842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 по заработной плате в целом по МО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3667982779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в том числе по бюджетным учреждениям 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09" marR="3509" marT="3509" marB="0" anchor="b"/>
                </a:tc>
                <a:extLst>
                  <a:ext uri="{0D108BD9-81ED-4DB2-BD59-A6C34878D82A}">
                    <a16:rowId xmlns:a16="http://schemas.microsoft.com/office/drawing/2014/main" xmlns="" val="298989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6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681" y="768794"/>
            <a:ext cx="11420319" cy="561109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исполнения бюджета Чунского районного муниципального образования за 2024 год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329905"/>
            <a:ext cx="12192000" cy="5528095"/>
          </a:xfrm>
        </p:spPr>
        <p:txBody>
          <a:bodyPr>
            <a:normAutofit/>
          </a:bodyPr>
          <a:lstStyle/>
          <a:p>
            <a:pPr algn="ctr"/>
            <a:endParaRPr lang="ru-RU" sz="2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393000"/>
              </p:ext>
            </p:extLst>
          </p:nvPr>
        </p:nvGraphicFramePr>
        <p:xfrm>
          <a:off x="110836" y="1329904"/>
          <a:ext cx="12081164" cy="5528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588050" y="1662545"/>
            <a:ext cx="137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8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841" y="164457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поступления налоговых доходов </a:t>
            </a:r>
            <a:br>
              <a:rPr lang="ru-RU" sz="3800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2022-2024 годы</a:t>
            </a:r>
            <a:endParaRPr lang="ru-RU" sz="3800" cap="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933402"/>
              </p:ext>
            </p:extLst>
          </p:nvPr>
        </p:nvGraphicFramePr>
        <p:xfrm>
          <a:off x="1" y="1071032"/>
          <a:ext cx="12192000" cy="5786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380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25" y="-15651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cap="none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налоговых доходов за 2024 год</a:t>
            </a:r>
            <a:endParaRPr lang="ru-RU" sz="3800" cap="none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572990"/>
              </p:ext>
            </p:extLst>
          </p:nvPr>
        </p:nvGraphicFramePr>
        <p:xfrm>
          <a:off x="-32367" y="540326"/>
          <a:ext cx="12224368" cy="6317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033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поступления неналоговых доходов за 2022-2024 годы</a:t>
            </a:r>
            <a:endParaRPr lang="ru-RU" sz="2800" b="1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39927"/>
              </p:ext>
            </p:extLst>
          </p:nvPr>
        </p:nvGraphicFramePr>
        <p:xfrm>
          <a:off x="0" y="323850"/>
          <a:ext cx="12192000" cy="653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95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Поступление неналоговых доходов за 2024 год</a:t>
            </a:r>
            <a:endParaRPr lang="ru-RU" sz="2800" b="1" cap="none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432743"/>
              </p:ext>
            </p:extLst>
          </p:nvPr>
        </p:nvGraphicFramePr>
        <p:xfrm>
          <a:off x="0" y="692459"/>
          <a:ext cx="12192000" cy="6165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978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7EAADF"/>
    </a:accent1>
    <a:accent2>
      <a:srgbClr val="EA726F"/>
    </a:accent2>
    <a:accent3>
      <a:srgbClr val="A9D774"/>
    </a:accent3>
    <a:accent4>
      <a:srgbClr val="A78BC9"/>
    </a:accent4>
    <a:accent5>
      <a:srgbClr val="78CBE1"/>
    </a:accent5>
    <a:accent6>
      <a:srgbClr val="FCBF8C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  <a:tileRect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  <a:tileRect/>
      </a:gradFill>
    </a:fillStyleLst>
    <a:lnStyleLst>
      <a:ln w="9525" cmpd="sng" algn="ctr">
        <a:solidFill>
          <a:schemeClr val="phClr">
            <a:shade val="95000"/>
            <a:satMod val="105000"/>
          </a:schemeClr>
        </a:solidFill>
        <a:prstDash val="solid"/>
      </a:ln>
      <a:ln w="25400" cmpd="sng" algn="ctr">
        <a:solidFill>
          <a:schemeClr val="phClr"/>
        </a:solidFill>
        <a:prstDash val="solid"/>
      </a:ln>
      <a:ln w="38100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  <a:tileRect/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  <a:tileRect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1041</TotalTime>
  <Words>1916</Words>
  <Application>Microsoft Office PowerPoint</Application>
  <PresentationFormat>Произвольный</PresentationFormat>
  <Paragraphs>372</Paragraphs>
  <Slides>34</Slides>
  <Notes>33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Сектор</vt:lpstr>
      <vt:lpstr>Лист Microsoft Excel</vt:lpstr>
      <vt:lpstr>Отчет об исполнении бюджета Чунского районного муниципального образования за 2024 год</vt:lpstr>
      <vt:lpstr>Чунский район образован 12 декабря 1953 года</vt:lpstr>
      <vt:lpstr>Презентация PowerPoint</vt:lpstr>
      <vt:lpstr>Показатели социально-экономического развития муниципального образования за 2024 год</vt:lpstr>
      <vt:lpstr>Основные характеристики исполнения бюджета Чунского районного муниципального образования за 2024 год</vt:lpstr>
      <vt:lpstr>Динамика поступления налоговых доходов  за 2022-2024 годы</vt:lpstr>
      <vt:lpstr>Поступление налоговых доходов за 2024 год</vt:lpstr>
      <vt:lpstr>Динамика поступления неналоговых доходов за 2022-2024 годы</vt:lpstr>
      <vt:lpstr>Поступление неналоговых доходов за 2024 год</vt:lpstr>
      <vt:lpstr>Анализ поступления межбюджетных трансфертов в бюджет за 2022 – 2024 годы</vt:lpstr>
      <vt:lpstr>Расходы бюджета за 2024 год</vt:lpstr>
      <vt:lpstr>Структура расходов бюджета в процентном отношении</vt:lpstr>
      <vt:lpstr>Бюджет Чунского районного муниципального образования за 2024 год исполнялся по 16 муниципальным программам</vt:lpstr>
      <vt:lpstr>Исполнение бюджета по муниципальным программам за 2024 год</vt:lpstr>
      <vt:lpstr>Муниципальная программа Чунского районного муниципального образования  «Социальная поддержка населения»</vt:lpstr>
      <vt:lpstr>Муниципальная программа Чунского районного муниципального образования  «Здоровье»</vt:lpstr>
      <vt:lpstr>Муниципальная программа Чунского районного муниципального образования  «Развитие системы образования»</vt:lpstr>
      <vt:lpstr>Муниципальная программа Чунского районного муниципального образования  «Развитие культуры, спорта и молодежной политики»</vt:lpstr>
      <vt:lpstr>Муниципальная программа Чунского районного муниципального образования  «Безопасность»</vt:lpstr>
      <vt:lpstr>Муниципальная программа Чунского районного муниципального образования  «Транспорт»</vt:lpstr>
      <vt:lpstr>Муниципальная программа Чунского районного муниципального образования  «Развитие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образования»</vt:lpstr>
      <vt:lpstr>Муниципальная программа Чунского районного муниципального образования  «Молодым семьям - доступное жилье»</vt:lpstr>
      <vt:lpstr>Муниципальная программа Чунского районного муниципального образования  «Экономическое развитие Чунского района»</vt:lpstr>
      <vt:lpstr>Муниципальная программа Чунского районного муниципального образования  «Муниципальные финансы»</vt:lpstr>
      <vt:lpstr>Муниципальная программа Чунского районного муниципального образования  «Муниципальная собственность»</vt:lpstr>
      <vt:lpstr>Муниципальная программа Чунского районного муниципального образования  «Муниципальное управление»</vt:lpstr>
      <vt:lpstr>Муниципальная программа Чунского районного муниципального образования  «Охрана окружающей среды в Чунском районном муниципальном образовании»</vt:lpstr>
      <vt:lpstr>Муниципальная программа Чунского районного муниципального образования  «Развитие сельского хозяйства и регулирование рынков сельскохозяйственной продукции, сырья и продовольствия»</vt:lpstr>
      <vt:lpstr>Муниципальная программа Чунского районного муниципального образования  «Охрана труда»</vt:lpstr>
      <vt:lpstr>Муниципальная программа Чунского районного муниципального образования  «Комплексные меры по укреплению межнационального согласия»</vt:lpstr>
      <vt:lpstr>Расходы бюджета Чунского районного муниципального образования с учетом интересов целевых групп</vt:lpstr>
      <vt:lpstr>Дефицит бюджета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Чунского районного муниципального образования за 2024 год</dc:title>
  <dc:creator>1</dc:creator>
  <cp:lastModifiedBy>наташа</cp:lastModifiedBy>
  <cp:revision>46</cp:revision>
  <dcterms:created xsi:type="dcterms:W3CDTF">2025-05-03T16:51:52Z</dcterms:created>
  <dcterms:modified xsi:type="dcterms:W3CDTF">2025-05-13T02:35:25Z</dcterms:modified>
</cp:coreProperties>
</file>