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charts/chart8.xml" ContentType="application/vnd.openxmlformats-officedocument.drawingml.chart+xml"/>
  <Override PartName="/ppt/theme/themeOverride2.xml" ContentType="application/vnd.openxmlformats-officedocument.themeOverride+xml"/>
  <Override PartName="/ppt/charts/chart9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5"/>
  </p:notesMasterIdLst>
  <p:sldIdLst>
    <p:sldId id="256" r:id="rId2"/>
    <p:sldId id="257" r:id="rId3"/>
    <p:sldId id="279" r:id="rId4"/>
    <p:sldId id="258" r:id="rId5"/>
    <p:sldId id="259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9" r:id="rId42"/>
    <p:sldId id="300" r:id="rId43"/>
    <p:sldId id="301" r:id="rId4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99" autoAdjust="0"/>
    <p:restoredTop sz="94629" autoAdjust="0"/>
  </p:normalViewPr>
  <p:slideViewPr>
    <p:cSldViewPr>
      <p:cViewPr varScale="1">
        <p:scale>
          <a:sx n="108" d="100"/>
          <a:sy n="108" d="100"/>
        </p:scale>
        <p:origin x="163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2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Доходы бюджета округа </a:t>
            </a:r>
          </a:p>
        </c:rich>
      </c:tx>
      <c:overlay val="0"/>
    </c:title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1.6282337051976421E-2"/>
          <c:w val="0.77870141936804749"/>
          <c:h val="0.909544513653400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'2025-2027'!$F$10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c:spPr>
          <c:invertIfNegative val="0"/>
          <c:dLbls>
            <c:dLbl>
              <c:idx val="2"/>
              <c:layout>
                <c:manualLayout>
                  <c:x val="6.944445203898213E-3"/>
                  <c:y val="4.07226768073614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612-4F2D-9942-E401940BA2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'2025-2027'!$G$8:$K$8</c:f>
              <c:strCache>
                <c:ptCount val="5"/>
                <c:pt idx="0">
                  <c:v>2024 год факт</c:v>
                </c:pt>
                <c:pt idx="1">
                  <c:v>2025 год план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'2025-2027'!$G$10:$K$10</c:f>
              <c:numCache>
                <c:formatCode>General</c:formatCode>
                <c:ptCount val="5"/>
                <c:pt idx="0">
                  <c:v>43.5</c:v>
                </c:pt>
                <c:pt idx="1">
                  <c:v>32</c:v>
                </c:pt>
                <c:pt idx="2" formatCode="0.0">
                  <c:v>22.6</c:v>
                </c:pt>
                <c:pt idx="3" formatCode="0.0">
                  <c:v>23.1</c:v>
                </c:pt>
                <c:pt idx="4" formatCode="0.0">
                  <c:v>23.4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612-4F2D-9942-E401940BA2C7}"/>
            </c:ext>
          </c:extLst>
        </c:ser>
        <c:ser>
          <c:idx val="1"/>
          <c:order val="1"/>
          <c:tx>
            <c:strRef>
              <c:f>'2025-2027'!$F$9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0"/>
                  <c:y val="5.2939479849569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612-4F2D-9942-E401940BA2C7}"/>
                </c:ext>
              </c:extLst>
            </c:dLbl>
            <c:dLbl>
              <c:idx val="1"/>
              <c:layout>
                <c:manualLayout>
                  <c:x val="-2.7777780815592848E-3"/>
                  <c:y val="5.09033460092017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612-4F2D-9942-E401940BA2C7}"/>
                </c:ext>
              </c:extLst>
            </c:dLbl>
            <c:dLbl>
              <c:idx val="2"/>
              <c:layout>
                <c:manualLayout>
                  <c:x val="-2.7777780815592848E-3"/>
                  <c:y val="6.1084015211042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612-4F2D-9942-E401940BA2C7}"/>
                </c:ext>
              </c:extLst>
            </c:dLbl>
            <c:dLbl>
              <c:idx val="3"/>
              <c:layout>
                <c:manualLayout>
                  <c:x val="0"/>
                  <c:y val="6.71924167321464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612-4F2D-9942-E401940BA2C7}"/>
                </c:ext>
              </c:extLst>
            </c:dLbl>
            <c:dLbl>
              <c:idx val="4"/>
              <c:layout>
                <c:manualLayout>
                  <c:x val="6.944445203898213E-3"/>
                  <c:y val="6.10840152110421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612-4F2D-9942-E401940BA2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'2025-2027'!$G$8:$K$8</c:f>
              <c:strCache>
                <c:ptCount val="5"/>
                <c:pt idx="0">
                  <c:v>2024 год факт</c:v>
                </c:pt>
                <c:pt idx="1">
                  <c:v>2025 год план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'2025-2027'!$G$9:$K$9</c:f>
              <c:numCache>
                <c:formatCode>General</c:formatCode>
                <c:ptCount val="5"/>
                <c:pt idx="0">
                  <c:v>353.3</c:v>
                </c:pt>
                <c:pt idx="1">
                  <c:v>450.9</c:v>
                </c:pt>
                <c:pt idx="2" formatCode="0.0">
                  <c:v>453.7</c:v>
                </c:pt>
                <c:pt idx="3" formatCode="0.0">
                  <c:v>477.6</c:v>
                </c:pt>
                <c:pt idx="4" formatCode="0.0">
                  <c:v>485.3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612-4F2D-9942-E401940BA2C7}"/>
            </c:ext>
          </c:extLst>
        </c:ser>
        <c:ser>
          <c:idx val="2"/>
          <c:order val="2"/>
          <c:tx>
            <c:strRef>
              <c:f>'2025-2027'!$F$11</c:f>
              <c:strCache>
                <c:ptCount val="1"/>
                <c:pt idx="0">
                  <c:v>Безвозмездные поступления от других бюджетов бюджетной системы Российской Федерации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4.1666671223389322E-3"/>
                  <c:y val="-1.22168030422084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612-4F2D-9942-E401940BA2C7}"/>
                </c:ext>
              </c:extLst>
            </c:dLbl>
            <c:dLbl>
              <c:idx val="1"/>
              <c:layout>
                <c:manualLayout>
                  <c:x val="1.1111112326237144E-2"/>
                  <c:y val="-1.01806692018403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612-4F2D-9942-E401940BA2C7}"/>
                </c:ext>
              </c:extLst>
            </c:dLbl>
            <c:dLbl>
              <c:idx val="2"/>
              <c:layout>
                <c:manualLayout>
                  <c:x val="1.3888890407796376E-2"/>
                  <c:y val="-1.42529368825764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612-4F2D-9942-E401940BA2C7}"/>
                </c:ext>
              </c:extLst>
            </c:dLbl>
            <c:dLbl>
              <c:idx val="3"/>
              <c:layout>
                <c:manualLayout>
                  <c:x val="1.5277779448576076E-2"/>
                  <c:y val="-2.03613384036806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612-4F2D-9942-E401940BA2C7}"/>
                </c:ext>
              </c:extLst>
            </c:dLbl>
            <c:dLbl>
              <c:idx val="4"/>
              <c:layout>
                <c:manualLayout>
                  <c:x val="1.1111112326237144E-2"/>
                  <c:y val="-1.83252045633126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612-4F2D-9942-E401940BA2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'2025-2027'!$G$8:$K$8</c:f>
              <c:strCache>
                <c:ptCount val="5"/>
                <c:pt idx="0">
                  <c:v>2024 год факт</c:v>
                </c:pt>
                <c:pt idx="1">
                  <c:v>2025 год план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'2025-2027'!$G$11:$K$11</c:f>
              <c:numCache>
                <c:formatCode>General</c:formatCode>
                <c:ptCount val="5"/>
                <c:pt idx="0">
                  <c:v>2347.3000000000002</c:v>
                </c:pt>
                <c:pt idx="1">
                  <c:v>2072.5</c:v>
                </c:pt>
                <c:pt idx="2" formatCode="0.0">
                  <c:v>1253.7</c:v>
                </c:pt>
                <c:pt idx="3" formatCode="0.0">
                  <c:v>1201.0999999999999</c:v>
                </c:pt>
                <c:pt idx="4" formatCode="0.0">
                  <c:v>1204.7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F612-4F2D-9942-E401940BA2C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7994880"/>
        <c:axId val="167996416"/>
        <c:axId val="155916928"/>
      </c:bar3DChart>
      <c:catAx>
        <c:axId val="1679948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67996416"/>
        <c:crosses val="autoZero"/>
        <c:auto val="1"/>
        <c:lblAlgn val="ctr"/>
        <c:lblOffset val="100"/>
        <c:noMultiLvlLbl val="0"/>
      </c:catAx>
      <c:valAx>
        <c:axId val="1679964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67994880"/>
        <c:crosses val="autoZero"/>
        <c:crossBetween val="between"/>
      </c:valAx>
      <c:serAx>
        <c:axId val="155916928"/>
        <c:scaling>
          <c:orientation val="minMax"/>
        </c:scaling>
        <c:delete val="1"/>
        <c:axPos val="b"/>
        <c:majorTickMark val="out"/>
        <c:minorTickMark val="none"/>
        <c:tickLblPos val="nextTo"/>
        <c:crossAx val="167996416"/>
        <c:crosses val="autoZero"/>
      </c:serAx>
    </c:plotArea>
    <c:legend>
      <c:legendPos val="t"/>
      <c:layout>
        <c:manualLayout>
          <c:xMode val="edge"/>
          <c:yMode val="edge"/>
          <c:x val="0.7737963444659165"/>
          <c:y val="8.2651642671016559E-2"/>
          <c:w val="0.20403059415286603"/>
          <c:h val="0.76213523359194402"/>
        </c:manualLayout>
      </c:layout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'2025-2027'!$F$30</c:f>
              <c:strCache>
                <c:ptCount val="1"/>
                <c:pt idx="0">
                  <c:v>НАЛОГИ НА ПРИБЫЛЬ, ДОХОДЫ</c:v>
                </c:pt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'2025-2027'!$G$30:$I$30</c:f>
              <c:numCache>
                <c:formatCode>General</c:formatCode>
                <c:ptCount val="3"/>
                <c:pt idx="0">
                  <c:v>266.10000000000002</c:v>
                </c:pt>
                <c:pt idx="1">
                  <c:v>273.89999999999969</c:v>
                </c:pt>
                <c:pt idx="2">
                  <c:v>277.8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4B-4714-90A4-9BD7D739B18C}"/>
            </c:ext>
          </c:extLst>
        </c:ser>
        <c:ser>
          <c:idx val="1"/>
          <c:order val="1"/>
          <c:tx>
            <c:strRef>
              <c:f>'2025-2027'!$F$31</c:f>
              <c:strCache>
                <c:ptCount val="1"/>
                <c:pt idx="0">
                  <c:v>НАЛОГИ НА ТОВАРЫ (РАБОТЫ, УСЛУГИ), РЕАЛИЗУЕМЫЕ НА ТЕРРИТОРИИ РФ</c:v>
                </c:pt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'2025-2027'!$G$31:$I$31</c:f>
              <c:numCache>
                <c:formatCode>General</c:formatCode>
                <c:ptCount val="3"/>
                <c:pt idx="0">
                  <c:v>39.700000000000003</c:v>
                </c:pt>
                <c:pt idx="1">
                  <c:v>54.7</c:v>
                </c:pt>
                <c:pt idx="2">
                  <c:v>57.1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4B-4714-90A4-9BD7D739B18C}"/>
            </c:ext>
          </c:extLst>
        </c:ser>
        <c:ser>
          <c:idx val="2"/>
          <c:order val="2"/>
          <c:tx>
            <c:strRef>
              <c:f>'2025-2027'!$F$32</c:f>
              <c:strCache>
                <c:ptCount val="1"/>
                <c:pt idx="0">
                  <c:v>НАЛОГИ НА СОВОКУПНЫЙ ДОХОД</c:v>
                </c:pt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'2025-2027'!$G$32:$I$32</c:f>
              <c:numCache>
                <c:formatCode>General</c:formatCode>
                <c:ptCount val="3"/>
                <c:pt idx="0">
                  <c:v>90.5</c:v>
                </c:pt>
                <c:pt idx="1">
                  <c:v>91.9</c:v>
                </c:pt>
                <c:pt idx="2">
                  <c:v>93.3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4B-4714-90A4-9BD7D739B18C}"/>
            </c:ext>
          </c:extLst>
        </c:ser>
        <c:ser>
          <c:idx val="3"/>
          <c:order val="3"/>
          <c:tx>
            <c:strRef>
              <c:f>'2025-2027'!$F$33</c:f>
              <c:strCache>
                <c:ptCount val="1"/>
                <c:pt idx="0">
                  <c:v>НАЛОГИ НА ИМУЩЕСТВО</c:v>
                </c:pt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'2025-2027'!$G$33:$I$33</c:f>
              <c:numCache>
                <c:formatCode>General</c:formatCode>
                <c:ptCount val="3"/>
                <c:pt idx="0">
                  <c:v>31</c:v>
                </c:pt>
                <c:pt idx="1">
                  <c:v>31</c:v>
                </c:pt>
                <c:pt idx="2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A4B-4714-90A4-9BD7D739B18C}"/>
            </c:ext>
          </c:extLst>
        </c:ser>
        <c:ser>
          <c:idx val="4"/>
          <c:order val="4"/>
          <c:tx>
            <c:strRef>
              <c:f>'2025-2027'!$F$34</c:f>
              <c:strCache>
                <c:ptCount val="1"/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'2025-2027'!$G$34:$I$34</c:f>
            </c:numRef>
          </c:val>
          <c:extLst>
            <c:ext xmlns:c16="http://schemas.microsoft.com/office/drawing/2014/chart" uri="{C3380CC4-5D6E-409C-BE32-E72D297353CC}">
              <c16:uniqueId val="{00000004-7A4B-4714-90A4-9BD7D739B18C}"/>
            </c:ext>
          </c:extLst>
        </c:ser>
        <c:ser>
          <c:idx val="5"/>
          <c:order val="5"/>
          <c:tx>
            <c:strRef>
              <c:f>'2025-2027'!$F$35</c:f>
              <c:strCache>
                <c:ptCount val="1"/>
                <c:pt idx="0">
                  <c:v>ГОСУДАРСТВЕННАЯ ПОШЛИНА</c:v>
                </c:pt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'2025-2027'!$G$35:$I$35</c:f>
              <c:numCache>
                <c:formatCode>General</c:formatCode>
                <c:ptCount val="3"/>
                <c:pt idx="0">
                  <c:v>26.1</c:v>
                </c:pt>
                <c:pt idx="1">
                  <c:v>26.1</c:v>
                </c:pt>
                <c:pt idx="2">
                  <c:v>26.1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A4B-4714-90A4-9BD7D739B1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77487232"/>
        <c:axId val="177493120"/>
        <c:axId val="0"/>
      </c:bar3DChart>
      <c:catAx>
        <c:axId val="177487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7493120"/>
        <c:crosses val="autoZero"/>
        <c:auto val="1"/>
        <c:lblAlgn val="ctr"/>
        <c:lblOffset val="100"/>
        <c:noMultiLvlLbl val="0"/>
      </c:catAx>
      <c:valAx>
        <c:axId val="17749312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774872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734864391951096"/>
          <c:y val="3.8210050275096726E-2"/>
          <c:w val="0.22431802274715659"/>
          <c:h val="0.85269522240067586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2026 год</a:t>
            </a:r>
          </a:p>
        </c:rich>
      </c:tx>
      <c:layout>
        <c:manualLayout>
          <c:xMode val="edge"/>
          <c:yMode val="edge"/>
          <c:x val="0.48616001699354888"/>
          <c:y val="2.214260143934624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642659863036097E-2"/>
          <c:y val="1.2038675596891348E-2"/>
          <c:w val="0.34364887080011758"/>
          <c:h val="0.97569846736606036"/>
        </c:manualLayout>
      </c:layout>
      <c:pieChart>
        <c:varyColors val="1"/>
        <c:ser>
          <c:idx val="0"/>
          <c:order val="0"/>
          <c:tx>
            <c:strRef>
              <c:f>'2025-2027'!$B$124</c:f>
              <c:strCache>
                <c:ptCount val="1"/>
                <c:pt idx="0">
                  <c:v>2026 год</c:v>
                </c:pt>
              </c:strCache>
            </c:strRef>
          </c:tx>
          <c:dLbls>
            <c:dLbl>
              <c:idx val="1"/>
              <c:layout>
                <c:manualLayout>
                  <c:x val="3.3085712608719411E-2"/>
                  <c:y val="-4.839709168117131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82-4B8D-ABC0-D4CE7CAA9B21}"/>
                </c:ext>
              </c:extLst>
            </c:dLbl>
            <c:dLbl>
              <c:idx val="5"/>
              <c:layout>
                <c:manualLayout>
                  <c:x val="1.1789041490252255E-3"/>
                  <c:y val="7.404455060548829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582-4B8D-ABC0-D4CE7CAA9B2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multiLvlStrRef>
              <c:f>'2025-2027'!$A$125:$B$129</c:f>
              <c:multiLvlStrCache>
                <c:ptCount val="5"/>
                <c:lvl>
                  <c:pt idx="0">
                    <c:v>15939,9</c:v>
                  </c:pt>
                  <c:pt idx="1">
                    <c:v>2387</c:v>
                  </c:pt>
                  <c:pt idx="2">
                    <c:v>350</c:v>
                  </c:pt>
                  <c:pt idx="3">
                    <c:v>3464,6</c:v>
                  </c:pt>
                  <c:pt idx="4">
                    <c:v>450</c:v>
                  </c:pt>
                </c:lvl>
                <c:lvl>
                  <c:pt idx="0">
                    <c:v>ДОХОДЫ ОТ ИСПОЛЬЗОВАНИЯ ИМУЩЕСТВА, НАХОДЯЩЕГОСЯ В ГОСУДАРСТВЕННОЙ И МУНИЦИПАЛЬНОЙ СОБСТВЕННОСТИ</c:v>
                  </c:pt>
                  <c:pt idx="1">
                    <c:v>ДОХОДЫ ОТ ОКАЗАНИЯ ПЛАТНЫХ УСЛУГ (РАБОТ) И КОМПЕНСАЦИИ ЗАТРАТ ГОСУДАРСТВА</c:v>
                  </c:pt>
                  <c:pt idx="2">
                    <c:v>ДОХОДЫ ОТ ПРОДАЖИ МАТЕРИАЛЬНЫХ И НЕМАТЕРИАЛЬНЫХ АКТИВОВ</c:v>
                  </c:pt>
                  <c:pt idx="3">
                    <c:v>ШТРАФЫ, САНКЦИИ, ВОЗМЕЩЕНИЕ УЩЕРБА</c:v>
                  </c:pt>
                  <c:pt idx="4">
                    <c:v>ПРОЧИЕ НЕНАЛОГОВЫЕ ДОХОДЫ</c:v>
                  </c:pt>
                </c:lvl>
              </c:multiLvlStrCache>
            </c:multiLvlStrRef>
          </c:cat>
          <c:val>
            <c:numRef>
              <c:f>'2025-2027'!$B$125:$B$129</c:f>
              <c:numCache>
                <c:formatCode>General</c:formatCode>
                <c:ptCount val="5"/>
                <c:pt idx="0">
                  <c:v>15939.9</c:v>
                </c:pt>
                <c:pt idx="1">
                  <c:v>2387</c:v>
                </c:pt>
                <c:pt idx="2">
                  <c:v>350</c:v>
                </c:pt>
                <c:pt idx="3">
                  <c:v>3464.6</c:v>
                </c:pt>
                <c:pt idx="4">
                  <c:v>450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582-4B8D-ABC0-D4CE7CAA9B2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297112261301905"/>
          <c:y val="0.16194342603908221"/>
          <c:w val="0.46141467566219208"/>
          <c:h val="0.72667234504808165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на 2027 год</a:t>
            </a:r>
          </a:p>
        </c:rich>
      </c:tx>
      <c:layout>
        <c:manualLayout>
          <c:xMode val="edge"/>
          <c:yMode val="edge"/>
          <c:x val="0.31797748965589889"/>
          <c:y val="2.9334208223972012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'2025-2027'!$C$124</c:f>
              <c:strCache>
                <c:ptCount val="1"/>
                <c:pt idx="0">
                  <c:v>2026 год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multiLvlStrRef>
              <c:f>'2025-2027'!$F$142:$G$147</c:f>
              <c:multiLvlStrCache>
                <c:ptCount val="6"/>
                <c:lvl>
                  <c:pt idx="0">
                    <c:v>15775,2</c:v>
                  </c:pt>
                  <c:pt idx="1">
                    <c:v>176,4</c:v>
                  </c:pt>
                  <c:pt idx="2">
                    <c:v>4435</c:v>
                  </c:pt>
                  <c:pt idx="3">
                    <c:v>2551</c:v>
                  </c:pt>
                  <c:pt idx="4">
                    <c:v>2543,6</c:v>
                  </c:pt>
                  <c:pt idx="5">
                    <c:v>450</c:v>
                  </c:pt>
                </c:lvl>
                <c:lvl>
                  <c:pt idx="0">
                    <c:v>ДОХОДЫ ОТ ИСПОЛЬЗОВАНИЯ ИМУЩЕСТВА, НАХОДЯЩЕГОСЯ В ГОСУДАРСТВЕННОЙ И МУНИЦИПАЛЬНОЙ СОБСТВЕННОСТИ</c:v>
                  </c:pt>
                  <c:pt idx="1">
                    <c:v>ПЛАТЕЖИ ПРИ ПОЛЬЗОВАНИИ ПРИРОДНЫМИ РЕСУРСАМИ</c:v>
                  </c:pt>
                  <c:pt idx="2">
                    <c:v>ДОХОДЫ ОТ ОКАЗАНИЯ ПЛАТНЫХ УСЛУГ (РАБОТ) И КОМПЕНСАЦИИ ЗАТРАТ ГОСУДАРСТВА</c:v>
                  </c:pt>
                  <c:pt idx="3">
                    <c:v>ДОХОДЫ ОТ ПРОДАЖИ МАТЕРИАЛЬНЫХ И НЕМАТЕРИАЛЬНЫХ АКТИВОВ</c:v>
                  </c:pt>
                  <c:pt idx="4">
                    <c:v>ШТРАФЫ, САНКЦИИ, ВОЗМЕЩЕНИЕ УЩЕРБА</c:v>
                  </c:pt>
                  <c:pt idx="5">
                    <c:v>ПРОЧИЕ НЕНАЛОГОВЫЕ ДОХОДЫ</c:v>
                  </c:pt>
                </c:lvl>
              </c:multiLvlStrCache>
            </c:multiLvlStrRef>
          </c:cat>
          <c:val>
            <c:numRef>
              <c:f>'2025-2027'!$C$125:$C$129</c:f>
              <c:numCache>
                <c:formatCode>General</c:formatCode>
                <c:ptCount val="5"/>
                <c:pt idx="0">
                  <c:v>16269.9</c:v>
                </c:pt>
                <c:pt idx="1">
                  <c:v>2387</c:v>
                </c:pt>
                <c:pt idx="2">
                  <c:v>350</c:v>
                </c:pt>
                <c:pt idx="3">
                  <c:v>3676.9</c:v>
                </c:pt>
                <c:pt idx="4">
                  <c:v>450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A8-4582-AC6A-0596148AF66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egendEntry>
        <c:idx val="1"/>
        <c:delete val="1"/>
      </c:legendEntry>
      <c:layout>
        <c:manualLayout>
          <c:xMode val="edge"/>
          <c:yMode val="edge"/>
          <c:x val="0.65473911781681415"/>
          <c:y val="3.4521558665676258E-2"/>
          <c:w val="0.33638678397556904"/>
          <c:h val="0.9654784413343237"/>
        </c:manualLayout>
      </c:layout>
      <c:overlay val="0"/>
      <c:txPr>
        <a:bodyPr/>
        <a:lstStyle/>
        <a:p>
          <a:pPr>
            <a:defRPr sz="650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на 2028</a:t>
            </a:r>
          </a:p>
          <a:p>
            <a:pPr>
              <a:defRPr/>
            </a:pPr>
            <a:r>
              <a:rPr lang="ru-RU" dirty="0"/>
              <a:t> год</a:t>
            </a:r>
          </a:p>
        </c:rich>
      </c:tx>
      <c:layout>
        <c:manualLayout>
          <c:xMode val="edge"/>
          <c:yMode val="edge"/>
          <c:x val="0.31797748965589889"/>
          <c:y val="2.9334208223972012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'2025-2027'!$C$124</c:f>
              <c:strCache>
                <c:ptCount val="1"/>
                <c:pt idx="0">
                  <c:v>2026 год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multiLvlStrRef>
              <c:f>'2025-2027'!$F$151:$G$156</c:f>
              <c:multiLvlStrCache>
                <c:ptCount val="6"/>
                <c:lvl>
                  <c:pt idx="0">
                    <c:v>15775,2</c:v>
                  </c:pt>
                  <c:pt idx="1">
                    <c:v>183,4</c:v>
                  </c:pt>
                  <c:pt idx="2">
                    <c:v>4445</c:v>
                  </c:pt>
                  <c:pt idx="3">
                    <c:v>2551</c:v>
                  </c:pt>
                  <c:pt idx="4">
                    <c:v>2586,7</c:v>
                  </c:pt>
                  <c:pt idx="5">
                    <c:v>450</c:v>
                  </c:pt>
                </c:lvl>
                <c:lvl>
                  <c:pt idx="0">
                    <c:v>ДОХОДЫ ОТ ИСПОЛЬЗОВАНИЯ ИМУЩЕСТВА, НАХОДЯЩЕГОСЯ В ГОСУДАРСТВЕННОЙ И МУНИЦИПАЛЬНОЙ СОБСТВЕННОСТИ</c:v>
                  </c:pt>
                  <c:pt idx="1">
                    <c:v>ПЛАТЕЖИ ПРИ ПОЛЬЗОВАНИИ ПРИРОДНЫМИ РЕСУРСАМИ</c:v>
                  </c:pt>
                  <c:pt idx="2">
                    <c:v>ДОХОДЫ ОТ ОКАЗАНИЯ ПЛАТНЫХ УСЛУГ (РАБОТ) И КОМПЕНСАЦИИ ЗАТРАТ ГОСУДАРСТВА</c:v>
                  </c:pt>
                  <c:pt idx="3">
                    <c:v>ДОХОДЫ ОТ ПРОДАЖИ МАТЕРИАЛЬНЫХ И НЕМАТЕРИАЛЬНЫХ АКТИВОВ</c:v>
                  </c:pt>
                  <c:pt idx="4">
                    <c:v>ШТРАФЫ, САНКЦИИ, ВОЗМЕЩЕНИЕ УЩЕРБА</c:v>
                  </c:pt>
                  <c:pt idx="5">
                    <c:v>ПРОЧИЕ НЕНАЛОГОВЫЕ ДОХОДЫ</c:v>
                  </c:pt>
                </c:lvl>
              </c:multiLvlStrCache>
            </c:multiLvlStrRef>
          </c:cat>
          <c:val>
            <c:numRef>
              <c:f>'2025-2027'!$C$125:$C$129</c:f>
              <c:numCache>
                <c:formatCode>General</c:formatCode>
                <c:ptCount val="5"/>
                <c:pt idx="0">
                  <c:v>15775.19999999999</c:v>
                </c:pt>
                <c:pt idx="1">
                  <c:v>4435</c:v>
                </c:pt>
                <c:pt idx="2">
                  <c:v>2551</c:v>
                </c:pt>
                <c:pt idx="3">
                  <c:v>2543.6000000000004</c:v>
                </c:pt>
                <c:pt idx="4">
                  <c:v>450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62-4CF6-86E2-4B6B33B9F56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egendEntry>
        <c:idx val="1"/>
        <c:delete val="1"/>
      </c:legendEntry>
      <c:layout>
        <c:manualLayout>
          <c:xMode val="edge"/>
          <c:yMode val="edge"/>
          <c:x val="0.65473911781681415"/>
          <c:y val="3.4521558665676258E-2"/>
          <c:w val="0.33638678397556904"/>
          <c:h val="0.9654784413343237"/>
        </c:manualLayout>
      </c:layout>
      <c:overlay val="0"/>
      <c:txPr>
        <a:bodyPr/>
        <a:lstStyle/>
        <a:p>
          <a:pPr>
            <a:defRPr sz="650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621936376490465E-2"/>
          <c:y val="3.6046474741589014E-2"/>
          <c:w val="0.93495274153217833"/>
          <c:h val="0.8632721650758244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'2025-2027'!$A$170</c:f>
              <c:strCache>
                <c:ptCount val="1"/>
                <c:pt idx="0">
                  <c:v>дотации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'2025-2027'!$B$169:$D$169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'2025-2027'!$B$170:$D$170</c:f>
              <c:numCache>
                <c:formatCode>General</c:formatCode>
                <c:ptCount val="3"/>
                <c:pt idx="0">
                  <c:v>169.8</c:v>
                </c:pt>
                <c:pt idx="1">
                  <c:v>133.80000000000001</c:v>
                </c:pt>
                <c:pt idx="2">
                  <c:v>133.1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BD-4A38-8CE5-EA6F8FD6D5C3}"/>
            </c:ext>
          </c:extLst>
        </c:ser>
        <c:ser>
          <c:idx val="1"/>
          <c:order val="1"/>
          <c:tx>
            <c:strRef>
              <c:f>'2025-2027'!$A$171</c:f>
              <c:strCache>
                <c:ptCount val="1"/>
                <c:pt idx="0">
                  <c:v>субсидии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'2025-2027'!$B$169:$D$169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'2025-2027'!$B$171:$D$171</c:f>
              <c:numCache>
                <c:formatCode>General</c:formatCode>
                <c:ptCount val="3"/>
                <c:pt idx="0">
                  <c:v>137.19999999999999</c:v>
                </c:pt>
                <c:pt idx="1">
                  <c:v>116.7</c:v>
                </c:pt>
                <c:pt idx="2">
                  <c:v>115.4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BD-4A38-8CE5-EA6F8FD6D5C3}"/>
            </c:ext>
          </c:extLst>
        </c:ser>
        <c:ser>
          <c:idx val="2"/>
          <c:order val="2"/>
          <c:tx>
            <c:strRef>
              <c:f>'2025-2027'!$A$172</c:f>
              <c:strCache>
                <c:ptCount val="1"/>
                <c:pt idx="0">
                  <c:v>субвенции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'2025-2027'!$B$169:$D$169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'2025-2027'!$B$172:$D$172</c:f>
              <c:numCache>
                <c:formatCode>0.0</c:formatCode>
                <c:ptCount val="3"/>
                <c:pt idx="0" formatCode="General">
                  <c:v>946.7</c:v>
                </c:pt>
                <c:pt idx="1">
                  <c:v>951.1</c:v>
                </c:pt>
                <c:pt idx="2" formatCode="General">
                  <c:v>956.3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BD-4A38-8CE5-EA6F8FD6D5C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one"/>
        <c:axId val="190638720"/>
        <c:axId val="190738816"/>
        <c:axId val="193634304"/>
      </c:bar3DChart>
      <c:catAx>
        <c:axId val="1906387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90738816"/>
        <c:crosses val="autoZero"/>
        <c:auto val="1"/>
        <c:lblAlgn val="ctr"/>
        <c:lblOffset val="100"/>
        <c:noMultiLvlLbl val="0"/>
      </c:catAx>
      <c:valAx>
        <c:axId val="1907388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90638720"/>
        <c:crosses val="autoZero"/>
        <c:crossBetween val="between"/>
      </c:valAx>
      <c:serAx>
        <c:axId val="193634304"/>
        <c:scaling>
          <c:orientation val="minMax"/>
        </c:scaling>
        <c:delete val="1"/>
        <c:axPos val="b"/>
        <c:majorTickMark val="none"/>
        <c:minorTickMark val="none"/>
        <c:tickLblPos val="nextTo"/>
        <c:crossAx val="190738816"/>
        <c:crosses val="autoZero"/>
      </c:serAx>
    </c:plotArea>
    <c:legend>
      <c:legendPos val="b"/>
      <c:layout>
        <c:manualLayout>
          <c:xMode val="edge"/>
          <c:yMode val="edge"/>
          <c:x val="0.297128912122885"/>
          <c:y val="0.93735827257412641"/>
          <c:w val="0.47784806286537923"/>
          <c:h val="4.9919442222960554E-2"/>
        </c:manualLayout>
      </c:layout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1"/>
          <c:order val="0"/>
          <c:tx>
            <c:strRef>
              <c:f>Бюджет!$C$62</c:f>
              <c:strCache>
                <c:ptCount val="1"/>
                <c:pt idx="0">
                  <c:v>другие расходы</c:v>
                </c:pt>
              </c:strCache>
            </c:strRef>
          </c:tx>
          <c:spPr>
            <a:gradFill>
              <a:gsLst>
                <a:gs pos="100000">
                  <a:schemeClr val="accent4">
                    <a:alpha val="0"/>
                  </a:schemeClr>
                </a:gs>
                <a:gs pos="50000">
                  <a:schemeClr val="accent4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5462668816040097E-17"/>
                  <c:y val="9.72222222222221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EDB-4570-8669-54FE4D6D9BE2}"/>
                </c:ext>
              </c:extLst>
            </c:dLbl>
            <c:dLbl>
              <c:idx val="1"/>
              <c:layout>
                <c:manualLayout>
                  <c:x val="0"/>
                  <c:y val="6.94444444444445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DB-4570-8669-54FE4D6D9BE2}"/>
                </c:ext>
              </c:extLst>
            </c:dLbl>
            <c:dLbl>
              <c:idx val="2"/>
              <c:layout>
                <c:manualLayout>
                  <c:x val="-5.5555555555555558E-3"/>
                  <c:y val="7.87037037037037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EDB-4570-8669-54FE4D6D9B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Бюджет!$D$60:$F$60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Бюджет!$D$62:$F$62</c:f>
              <c:numCache>
                <c:formatCode>#\ ##0.0</c:formatCode>
                <c:ptCount val="3"/>
                <c:pt idx="0">
                  <c:v>398.2</c:v>
                </c:pt>
                <c:pt idx="1">
                  <c:v>377.7</c:v>
                </c:pt>
                <c:pt idx="2">
                  <c:v>366.7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EDB-4570-8669-54FE4D6D9BE2}"/>
            </c:ext>
          </c:extLst>
        </c:ser>
        <c:ser>
          <c:idx val="0"/>
          <c:order val="1"/>
          <c:tx>
            <c:strRef>
              <c:f>Бюджет!$C$61</c:f>
              <c:strCache>
                <c:ptCount val="1"/>
                <c:pt idx="0">
                  <c:v>социальные расходы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5000000000000001E-2"/>
                  <c:y val="-5.5555555555555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EDB-4570-8669-54FE4D6D9BE2}"/>
                </c:ext>
              </c:extLst>
            </c:dLbl>
            <c:dLbl>
              <c:idx val="1"/>
              <c:layout>
                <c:manualLayout>
                  <c:x val="8.3333333333333367E-3"/>
                  <c:y val="-6.0185185185185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EDB-4570-8669-54FE4D6D9BE2}"/>
                </c:ext>
              </c:extLst>
            </c:dLbl>
            <c:dLbl>
              <c:idx val="2"/>
              <c:layout>
                <c:manualLayout>
                  <c:x val="3.0555555555555575E-2"/>
                  <c:y val="-5.5555555555555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EDB-4570-8669-54FE4D6D9B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Бюджет!$D$60:$F$60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Бюджет!$D$61:$F$61</c:f>
              <c:numCache>
                <c:formatCode>#\ ##0.0</c:formatCode>
                <c:ptCount val="3"/>
                <c:pt idx="0">
                  <c:v>1349.5</c:v>
                </c:pt>
                <c:pt idx="1">
                  <c:v>1326.7</c:v>
                </c:pt>
                <c:pt idx="2">
                  <c:v>1333.1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EDB-4570-8669-54FE4D6D9BE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94416640"/>
        <c:axId val="194418176"/>
        <c:axId val="194411584"/>
      </c:bar3DChart>
      <c:catAx>
        <c:axId val="194416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4418176"/>
        <c:crosses val="autoZero"/>
        <c:auto val="1"/>
        <c:lblAlgn val="ctr"/>
        <c:lblOffset val="100"/>
        <c:noMultiLvlLbl val="0"/>
      </c:catAx>
      <c:valAx>
        <c:axId val="194418176"/>
        <c:scaling>
          <c:orientation val="minMax"/>
        </c:scaling>
        <c:delete val="0"/>
        <c:axPos val="l"/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4416640"/>
        <c:crosses val="autoZero"/>
        <c:crossBetween val="between"/>
      </c:valAx>
      <c:serAx>
        <c:axId val="194411584"/>
        <c:scaling>
          <c:orientation val="minMax"/>
        </c:scaling>
        <c:delete val="1"/>
        <c:axPos val="b"/>
        <c:majorTickMark val="none"/>
        <c:minorTickMark val="none"/>
        <c:tickLblPos val="nextTo"/>
        <c:crossAx val="194418176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600" b="1" dirty="0"/>
              <a:t>Бюджет округа по функциональной классификации расходов (млн.</a:t>
            </a:r>
            <a:r>
              <a:rPr lang="ru-RU" sz="1600" b="1" baseline="0" dirty="0"/>
              <a:t> руб.)</a:t>
            </a:r>
          </a:p>
          <a:p>
            <a:pPr algn="ctr"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 sz="1600" b="1" dirty="0"/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Бюджет!$J$12</c:f>
              <c:strCache>
                <c:ptCount val="1"/>
                <c:pt idx="0">
                  <c:v>2026 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Бюджет!$I$13:$I$22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ОХРАНА ОКРУЖАЮЩЕЙ СРЕДЫ</c:v>
                </c:pt>
                <c:pt idx="6">
                  <c:v>ОБРАЗОВАНИЕ</c:v>
                </c:pt>
                <c:pt idx="7">
                  <c:v>КУЛЬТУРА, КИНЕМАТОГРАФИЯ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</c:strCache>
            </c:strRef>
          </c:cat>
          <c:val>
            <c:numRef>
              <c:f>Бюджет!$J$13:$J$22</c:f>
              <c:numCache>
                <c:formatCode>0.0</c:formatCode>
                <c:ptCount val="10"/>
                <c:pt idx="0">
                  <c:v>148.69999999999999</c:v>
                </c:pt>
                <c:pt idx="1">
                  <c:v>5.2</c:v>
                </c:pt>
                <c:pt idx="2">
                  <c:v>21.2</c:v>
                </c:pt>
                <c:pt idx="3">
                  <c:v>136.1</c:v>
                </c:pt>
                <c:pt idx="4">
                  <c:v>87</c:v>
                </c:pt>
                <c:pt idx="5">
                  <c:v>2.2999999999999998</c:v>
                </c:pt>
                <c:pt idx="6">
                  <c:v>1151.3</c:v>
                </c:pt>
                <c:pt idx="7">
                  <c:v>70.8</c:v>
                </c:pt>
                <c:pt idx="8">
                  <c:v>38</c:v>
                </c:pt>
                <c:pt idx="9">
                  <c:v>54.4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76-4EB9-8679-8DA0E97352F5}"/>
            </c:ext>
          </c:extLst>
        </c:ser>
        <c:ser>
          <c:idx val="1"/>
          <c:order val="1"/>
          <c:tx>
            <c:strRef>
              <c:f>Бюджет!$K$12</c:f>
              <c:strCache>
                <c:ptCount val="1"/>
                <c:pt idx="0">
                  <c:v>2027 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Бюджет!$I$13:$I$22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ОХРАНА ОКРУЖАЮЩЕЙ СРЕДЫ</c:v>
                </c:pt>
                <c:pt idx="6">
                  <c:v>ОБРАЗОВАНИЕ</c:v>
                </c:pt>
                <c:pt idx="7">
                  <c:v>КУЛЬТУРА, КИНЕМАТОГРАФИЯ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</c:strCache>
            </c:strRef>
          </c:cat>
          <c:val>
            <c:numRef>
              <c:f>Бюджет!$K$13:$K$22</c:f>
              <c:numCache>
                <c:formatCode>0.0</c:formatCode>
                <c:ptCount val="10"/>
                <c:pt idx="0">
                  <c:v>143.4</c:v>
                </c:pt>
                <c:pt idx="1">
                  <c:v>5.8</c:v>
                </c:pt>
                <c:pt idx="2">
                  <c:v>20.2</c:v>
                </c:pt>
                <c:pt idx="3">
                  <c:v>140</c:v>
                </c:pt>
                <c:pt idx="4">
                  <c:v>68.3</c:v>
                </c:pt>
                <c:pt idx="5">
                  <c:v>2.2999999999999998</c:v>
                </c:pt>
                <c:pt idx="6">
                  <c:v>1153</c:v>
                </c:pt>
                <c:pt idx="7">
                  <c:v>58.8</c:v>
                </c:pt>
                <c:pt idx="8">
                  <c:v>37.9</c:v>
                </c:pt>
                <c:pt idx="9">
                  <c:v>48.6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76-4EB9-8679-8DA0E97352F5}"/>
            </c:ext>
          </c:extLst>
        </c:ser>
        <c:ser>
          <c:idx val="2"/>
          <c:order val="2"/>
          <c:tx>
            <c:strRef>
              <c:f>Бюджет!$L$12</c:f>
              <c:strCache>
                <c:ptCount val="1"/>
                <c:pt idx="0">
                  <c:v>2028 год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Бюджет!$I$13:$I$22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ОХРАНА ОКРУЖАЮЩЕЙ СРЕДЫ</c:v>
                </c:pt>
                <c:pt idx="6">
                  <c:v>ОБРАЗОВАНИЕ</c:v>
                </c:pt>
                <c:pt idx="7">
                  <c:v>КУЛЬТУРА, КИНЕМАТОГРАФИЯ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</c:strCache>
            </c:strRef>
          </c:cat>
          <c:val>
            <c:numRef>
              <c:f>Бюджет!$L$13:$L$22</c:f>
              <c:numCache>
                <c:formatCode>0.0</c:formatCode>
                <c:ptCount val="10"/>
                <c:pt idx="0">
                  <c:v>142.80000000000001</c:v>
                </c:pt>
                <c:pt idx="1">
                  <c:v>7.4</c:v>
                </c:pt>
                <c:pt idx="2">
                  <c:v>19.8</c:v>
                </c:pt>
                <c:pt idx="3">
                  <c:v>142</c:v>
                </c:pt>
                <c:pt idx="4">
                  <c:v>54.6</c:v>
                </c:pt>
                <c:pt idx="5">
                  <c:v>2.2999999999999998</c:v>
                </c:pt>
                <c:pt idx="6">
                  <c:v>1155.3</c:v>
                </c:pt>
                <c:pt idx="7">
                  <c:v>62.1</c:v>
                </c:pt>
                <c:pt idx="8">
                  <c:v>38.5</c:v>
                </c:pt>
                <c:pt idx="9">
                  <c:v>48.5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076-4EB9-8679-8DA0E97352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4550784"/>
        <c:axId val="194560768"/>
        <c:axId val="0"/>
      </c:bar3DChart>
      <c:catAx>
        <c:axId val="194550784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4560768"/>
        <c:crosses val="autoZero"/>
        <c:auto val="1"/>
        <c:lblAlgn val="ctr"/>
        <c:lblOffset val="100"/>
        <c:noMultiLvlLbl val="0"/>
      </c:catAx>
      <c:valAx>
        <c:axId val="194560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4550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252296587926593"/>
          <c:y val="0.95249201684416163"/>
          <c:w val="0.4652318460192475"/>
          <c:h val="3.50952611257166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'Для пояснительной (2)'!$B$90</c:f>
              <c:strCache>
                <c:ptCount val="1"/>
                <c:pt idx="0">
                  <c:v>Программные раходы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ln>
                      <a:solidFill>
                        <a:schemeClr val="tx1"/>
                      </a:solidFill>
                    </a:ln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'Для пояснительной (2)'!$C$89:$E$89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'Для пояснительной (2)'!$C$90:$E$90</c:f>
              <c:numCache>
                <c:formatCode>0.0</c:formatCode>
                <c:ptCount val="3"/>
                <c:pt idx="0">
                  <c:v>1730.9</c:v>
                </c:pt>
                <c:pt idx="1">
                  <c:v>1678.2</c:v>
                </c:pt>
                <c:pt idx="2">
                  <c:v>1672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CB-470D-B676-DF88D5C6CE5B}"/>
            </c:ext>
          </c:extLst>
        </c:ser>
        <c:ser>
          <c:idx val="1"/>
          <c:order val="1"/>
          <c:tx>
            <c:strRef>
              <c:f>'Для пояснительной (2)'!$B$91</c:f>
              <c:strCache>
                <c:ptCount val="1"/>
                <c:pt idx="0">
                  <c:v>Непрограммные расходы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ln>
                      <a:solidFill>
                        <a:schemeClr val="tx1"/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'Для пояснительной (2)'!$C$89:$E$89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'Для пояснительной (2)'!$C$91:$E$91</c:f>
              <c:numCache>
                <c:formatCode>0.0</c:formatCode>
                <c:ptCount val="3"/>
                <c:pt idx="0">
                  <c:v>16.7</c:v>
                </c:pt>
                <c:pt idx="1">
                  <c:v>26.2</c:v>
                </c:pt>
                <c:pt idx="2">
                  <c:v>27.8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CB-470D-B676-DF88D5C6CE5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85717120"/>
        <c:axId val="185718656"/>
      </c:barChart>
      <c:catAx>
        <c:axId val="185717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85718656"/>
        <c:crosses val="autoZero"/>
        <c:auto val="1"/>
        <c:lblAlgn val="ctr"/>
        <c:lblOffset val="100"/>
        <c:noMultiLvlLbl val="0"/>
      </c:catAx>
      <c:valAx>
        <c:axId val="185718656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85717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0.02599</cdr:x>
      <cdr:y>0</cdr:y>
    </cdr:from>
    <cdr:to>
      <cdr:x>0.92382</cdr:x>
      <cdr:y>0.1082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3464" y="-836712"/>
          <a:ext cx="8064896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800" dirty="0">
              <a:latin typeface="Times New Roman" pitchFamily="18" charset="0"/>
              <a:cs typeface="Times New Roman" pitchFamily="18" charset="0"/>
            </a:rPr>
            <a:t>Безвозмездные поступления от других бюджетов бюджетной системы</a:t>
          </a:r>
        </a:p>
        <a:p xmlns:a="http://schemas.openxmlformats.org/drawingml/2006/main">
          <a:pPr algn="ctr"/>
          <a:r>
            <a:rPr lang="ru-RU" sz="1800" dirty="0">
              <a:latin typeface="Times New Roman" pitchFamily="18" charset="0"/>
              <a:cs typeface="Times New Roman" pitchFamily="18" charset="0"/>
            </a:rPr>
            <a:t>                                              Российской Федерации                                    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млн.руб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.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0.04326</cdr:x>
      <cdr:y>0.00742</cdr:y>
    </cdr:from>
    <cdr:to>
      <cdr:x>0.95674</cdr:x>
      <cdr:y>0.12472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95569" y="45567"/>
          <a:ext cx="8352862" cy="720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 xmlns:a="http://schemas.openxmlformats.org/drawingml/2006/main"/>
        <a:p xmlns:a="http://schemas.openxmlformats.org/drawingml/2006/main">
          <a:pPr algn="ctr"/>
          <a:r>
            <a:rPr lang="ru-RU" sz="2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Бюджет округа на 2026-2028 годы социально-ориентирован</a:t>
          </a:r>
        </a:p>
        <a:p xmlns:a="http://schemas.openxmlformats.org/drawingml/2006/main">
          <a:pPr algn="ctr"/>
          <a:r>
            <a:rPr lang="ru-RU" sz="2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                                                                                                           млн. руб.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C1DF8-8DB6-4C36-869D-4F7FB9AB0EB2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78DA04-AE36-4007-BB09-F33DAEDB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661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78DA04-AE36-4007-BB09-F33DAEDBB1E4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233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124745"/>
            <a:ext cx="8136903" cy="4809920"/>
          </a:xfrm>
          <a:scene3d>
            <a:camera prst="obliqueTopRight"/>
            <a:lightRig rig="threePt" dir="t"/>
          </a:scene3d>
          <a:sp3d>
            <a:bevelT prst="relaxedInset"/>
          </a:sp3d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Проект бюджета</a:t>
            </a:r>
          </a:p>
          <a:p>
            <a:pPr algn="ctr"/>
            <a:r>
              <a:rPr lang="ru-RU" sz="3600" b="1" cap="all" dirty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Чунского </a:t>
            </a:r>
          </a:p>
          <a:p>
            <a:pPr algn="ctr"/>
            <a:r>
              <a:rPr lang="ru-RU" sz="3600" b="1" cap="all" dirty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Муниципального</a:t>
            </a:r>
          </a:p>
          <a:p>
            <a:pPr algn="ctr"/>
            <a:r>
              <a:rPr lang="ru-RU" sz="3600" b="1" cap="all" dirty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округа </a:t>
            </a:r>
          </a:p>
          <a:p>
            <a:pPr algn="ctr"/>
            <a:r>
              <a:rPr lang="ru-RU" sz="3600" b="1" cap="all" dirty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 2026 год </a:t>
            </a:r>
          </a:p>
          <a:p>
            <a:pPr algn="ctr"/>
            <a:r>
              <a:rPr lang="ru-RU" sz="3600" b="1" cap="all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 на плановый </a:t>
            </a:r>
            <a:r>
              <a:rPr lang="ru-RU" sz="3600" b="1" cap="all" dirty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период </a:t>
            </a:r>
          </a:p>
          <a:p>
            <a:pPr algn="ctr"/>
            <a:r>
              <a:rPr lang="ru-RU" sz="3600" b="1" cap="all" dirty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2027 и 2028 годов</a:t>
            </a:r>
          </a:p>
        </p:txBody>
      </p:sp>
    </p:spTree>
    <p:extLst>
      <p:ext uri="{BB962C8B-B14F-4D97-AF65-F5344CB8AC3E}">
        <p14:creationId xmlns:p14="http://schemas.microsoft.com/office/powerpoint/2010/main" val="234608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8569927"/>
              </p:ext>
            </p:extLst>
          </p:nvPr>
        </p:nvGraphicFramePr>
        <p:xfrm>
          <a:off x="53873" y="836712"/>
          <a:ext cx="8982623" cy="5989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67316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5520764"/>
              </p:ext>
            </p:extLst>
          </p:nvPr>
        </p:nvGraphicFramePr>
        <p:xfrm>
          <a:off x="0" y="719137"/>
          <a:ext cx="9144000" cy="6138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05434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8826895"/>
              </p:ext>
            </p:extLst>
          </p:nvPr>
        </p:nvGraphicFramePr>
        <p:xfrm>
          <a:off x="0" y="719136"/>
          <a:ext cx="9144000" cy="6138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607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9121" y="719137"/>
            <a:ext cx="7885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Проект бюджета на 2026 год и плановый период 2027 и 2028 годов является программным.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 01.01.2026 года в Чунском муниципальном округе приняты к реализации 2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муниципальных программ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4866921"/>
              </p:ext>
            </p:extLst>
          </p:nvPr>
        </p:nvGraphicFramePr>
        <p:xfrm>
          <a:off x="0" y="2057400"/>
          <a:ext cx="9144000" cy="4467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09407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117020"/>
              </p:ext>
            </p:extLst>
          </p:nvPr>
        </p:nvGraphicFramePr>
        <p:xfrm>
          <a:off x="142843" y="857231"/>
          <a:ext cx="8858312" cy="5998237"/>
        </p:xfrm>
        <a:graphic>
          <a:graphicData uri="http://schemas.openxmlformats.org/drawingml/2006/table">
            <a:tbl>
              <a:tblPr/>
              <a:tblGrid>
                <a:gridCol w="2093665">
                  <a:extLst>
                    <a:ext uri="{9D8B030D-6E8A-4147-A177-3AD203B41FA5}">
                      <a16:colId xmlns:a16="http://schemas.microsoft.com/office/drawing/2014/main" val="1918077417"/>
                    </a:ext>
                  </a:extLst>
                </a:gridCol>
                <a:gridCol w="856942">
                  <a:extLst>
                    <a:ext uri="{9D8B030D-6E8A-4147-A177-3AD203B41FA5}">
                      <a16:colId xmlns:a16="http://schemas.microsoft.com/office/drawing/2014/main" val="786075461"/>
                    </a:ext>
                  </a:extLst>
                </a:gridCol>
                <a:gridCol w="856942">
                  <a:extLst>
                    <a:ext uri="{9D8B030D-6E8A-4147-A177-3AD203B41FA5}">
                      <a16:colId xmlns:a16="http://schemas.microsoft.com/office/drawing/2014/main" val="2541577398"/>
                    </a:ext>
                  </a:extLst>
                </a:gridCol>
                <a:gridCol w="856942">
                  <a:extLst>
                    <a:ext uri="{9D8B030D-6E8A-4147-A177-3AD203B41FA5}">
                      <a16:colId xmlns:a16="http://schemas.microsoft.com/office/drawing/2014/main" val="696687810"/>
                    </a:ext>
                  </a:extLst>
                </a:gridCol>
                <a:gridCol w="2066688">
                  <a:extLst>
                    <a:ext uri="{9D8B030D-6E8A-4147-A177-3AD203B41FA5}">
                      <a16:colId xmlns:a16="http://schemas.microsoft.com/office/drawing/2014/main" val="3272294959"/>
                    </a:ext>
                  </a:extLst>
                </a:gridCol>
                <a:gridCol w="767340">
                  <a:extLst>
                    <a:ext uri="{9D8B030D-6E8A-4147-A177-3AD203B41FA5}">
                      <a16:colId xmlns:a16="http://schemas.microsoft.com/office/drawing/2014/main" val="347847113"/>
                    </a:ext>
                  </a:extLst>
                </a:gridCol>
                <a:gridCol w="627824">
                  <a:extLst>
                    <a:ext uri="{9D8B030D-6E8A-4147-A177-3AD203B41FA5}">
                      <a16:colId xmlns:a16="http://schemas.microsoft.com/office/drawing/2014/main" val="3846089286"/>
                    </a:ext>
                  </a:extLst>
                </a:gridCol>
                <a:gridCol w="731969">
                  <a:extLst>
                    <a:ext uri="{9D8B030D-6E8A-4147-A177-3AD203B41FA5}">
                      <a16:colId xmlns:a16="http://schemas.microsoft.com/office/drawing/2014/main" val="3141116612"/>
                    </a:ext>
                  </a:extLst>
                </a:gridCol>
              </a:tblGrid>
              <a:tr h="1415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программы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2028 год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программы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2028 год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5358177"/>
                  </a:ext>
                </a:extLst>
              </a:tr>
              <a:tr h="283159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«Пожарная безопасность»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13 719,3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12 125,5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12 103,6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«Экономическое развитие»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3570879"/>
                  </a:ext>
                </a:extLst>
              </a:tr>
              <a:tr h="509620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«Поощрение граждан и организаций за заслуги в социально-экономическом развитии»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985,0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«Обеспечение услугами связи малонаселенных населенных пунктов»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245,0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5874734"/>
                  </a:ext>
                </a:extLst>
              </a:tr>
              <a:tr h="283159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«Развитие муниципальной службы»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22 058,1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22 073,1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22 115,6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«Развитие дорожного хозяйства»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129 754,7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133 896,2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136 253,6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579040"/>
                  </a:ext>
                </a:extLst>
              </a:tr>
              <a:tr h="412517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«Молодежь Чунского муниципального округа Иркутской области»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«Муниципальная собственность»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98 771,5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76 190,7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70 165,4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955086"/>
                  </a:ext>
                </a:extLst>
              </a:tr>
              <a:tr h="276530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«Повышение финансовой грамотности населения»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«Муниципальное управление»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108 727,4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97 678,5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97 424,7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6295714"/>
                  </a:ext>
                </a:extLst>
              </a:tr>
              <a:tr h="684241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«Комплексные меры профилактики злоупотребления наркотическими средствами, токсическими и психотропными веществами»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«Формирование современной городской среды»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12,5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2765385"/>
                  </a:ext>
                </a:extLst>
              </a:tr>
              <a:tr h="358560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«Социальная поддержка населения»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655,0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982,0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«Развитие сельского хозяйства и регулирование рынков сельскохозяйственной продукции, сырья и продовольствия»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6835454"/>
                  </a:ext>
                </a:extLst>
              </a:tr>
              <a:tr h="283159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«Здоровье»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«Охрана труда»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171,3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169,5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149,5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9194253"/>
                  </a:ext>
                </a:extLst>
              </a:tr>
              <a:tr h="412433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«Развитие системы образования»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1 150 160,2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1 152 645,0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1 153 712,8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«Реализация государственной национальной политики»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5553575"/>
                  </a:ext>
                </a:extLst>
              </a:tr>
              <a:tr h="283159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«Развитие культуры и спорта»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171 772,1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146 868,3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151 590,5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«Профилактика правонарушений»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774657"/>
                  </a:ext>
                </a:extLst>
              </a:tr>
              <a:tr h="283159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«Безопасность»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7 868,2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8 008,7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7 690,0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«Благоустройство территории»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1 496,9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1 172,0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1 172,0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8466303"/>
                  </a:ext>
                </a:extLst>
              </a:tr>
              <a:tr h="412433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«Транспортное обслуживание населения»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5 719,8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5 494,0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5 193,6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«Переселение граждан из ветхого и аварийного жилищного фонда»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5 194,9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7 926,1 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0,0 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2985846"/>
                  </a:ext>
                </a:extLst>
              </a:tr>
              <a:tr h="548336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«Развитие коммунальной инфраструктуры»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1 022,9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912,4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945,6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Государственная программа  ИО «Развитие сельского хозяйства и регулирования рынков сельхоз продукции, сырья и продовольствия»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2 211,4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2 211,4 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2 211,4 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4179628"/>
                  </a:ext>
                </a:extLst>
              </a:tr>
              <a:tr h="424739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«Молодым семьям - доступное жилье»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1 795,5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1 624,5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1 653,0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Государственная программа ИО «Управление государственными финансами Иркутской области»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6 564,1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6 170,3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6 170,3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8246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37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7337" y="620688"/>
            <a:ext cx="8058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«Пожарная безопасность»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5" y="1094968"/>
            <a:ext cx="19442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>
                <a:latin typeface="Times New Roman" pitchFamily="18" charset="0"/>
                <a:cs typeface="Times New Roman" pitchFamily="18" charset="0"/>
              </a:rPr>
              <a:t>Цель программы: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Обеспечение пожарной безопасности на территории Чунского муниципального округа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36296" y="948690"/>
            <a:ext cx="190770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Обеспечение первичных мер пожарной безопасности на территории Чунского муниципального округа.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Обеспечение прикрытия населенных пунктов Чунского муниципального округа подразделениями муниципальной пожарной охраны</a:t>
            </a:r>
          </a:p>
        </p:txBody>
      </p:sp>
      <p:pic>
        <p:nvPicPr>
          <p:cNvPr id="9" name="Рисунок 8" descr="61120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3571876"/>
            <a:ext cx="2357430" cy="2357430"/>
          </a:xfrm>
          <a:prstGeom prst="rect">
            <a:avLst/>
          </a:prstGeom>
        </p:spPr>
      </p:pic>
      <p:pic>
        <p:nvPicPr>
          <p:cNvPr id="10" name="Рисунок 9" descr="IMG-20250723-WA00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1802" y="4143380"/>
            <a:ext cx="3708282" cy="2428892"/>
          </a:xfrm>
          <a:prstGeom prst="rect">
            <a:avLst/>
          </a:prstGeom>
        </p:spPr>
      </p:pic>
      <p:pic>
        <p:nvPicPr>
          <p:cNvPr id="11" name="Рисунок 10" descr="photo_5233240242716872112_y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3174" y="1142984"/>
            <a:ext cx="4357471" cy="290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860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536" y="1268760"/>
            <a:ext cx="62281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Повышение ответственности и материальной заинтересованности руководителей и работников организаций различных форм собственности, отдельных жителей Чунского муниципального округа Иркутской области в результатах работы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76256" y="1340768"/>
            <a:ext cx="219558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u="sng" dirty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 Поощрение граждан, коллективов и организаций за многолетний добросовестный труд, активное участие в общественной жизни, значительный трудовой, творческий, материально-финансовый вклад в социально-экономическое развитие Чунского муниципального округа и в связи с юбилейными датами, значимыми событиями.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Улучшение материального благосостояния Почетных граждан Чунского муниципального округа Иркутской области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632882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«Поощрение граждан и организаций за заслуги в социально-экономическом развитии»</a:t>
            </a:r>
          </a:p>
        </p:txBody>
      </p:sp>
      <p:pic>
        <p:nvPicPr>
          <p:cNvPr id="10" name="Рисунок 9" descr="Поощрение гражда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6182" y="2643182"/>
            <a:ext cx="3000396" cy="2400316"/>
          </a:xfrm>
          <a:prstGeom prst="rect">
            <a:avLst/>
          </a:prstGeom>
        </p:spPr>
      </p:pic>
      <p:pic>
        <p:nvPicPr>
          <p:cNvPr id="11" name="Рисунок 10" descr="поощрение граждан_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4143380"/>
            <a:ext cx="4028374" cy="258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878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634379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«Развитие муниципальной службы»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500" y="1034489"/>
            <a:ext cx="59292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Повышение эффективности и результативности муниципальной службы в администрации Чунского муниципального округа Иркутской области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00760" y="1034489"/>
            <a:ext cx="3000396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Совершенствование организационных и правовых механизмов профессиональной служебной деятельности муниципальных служащих.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Формирование высококвалифицированного кадрового состава муниципальной службы органов местного самоуправления.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Совершенствование работы, направленной на предупреждение коррупции в органах местного самоуправления.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 Предоставление права на пенсию за выслугу лет муниципальным служащим и социальные гарантии работникам органов местного самоуправления</a:t>
            </a:r>
          </a:p>
        </p:txBody>
      </p:sp>
      <p:pic>
        <p:nvPicPr>
          <p:cNvPr id="11" name="Рисунок 10" descr="мун служба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2357430"/>
            <a:ext cx="5446523" cy="350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820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512" y="626785"/>
            <a:ext cx="8856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«Молодежь Чунского муниципального округа Иркутской области»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91" y="1174304"/>
            <a:ext cx="32650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Обеспечение успешной социализации и эффективной самореализации молодежи, развитие системы патриотического и духовно-нравственного воспитания детей и молодёжи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15206" y="1401058"/>
            <a:ext cx="192879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Содействие всестороннему развитию молодёжи, создание условий для её социализации,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эффективной самореализации;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Повышение качества патриотического воспитания детей и молодёжи</a:t>
            </a:r>
          </a:p>
        </p:txBody>
      </p:sp>
      <p:pic>
        <p:nvPicPr>
          <p:cNvPr id="11" name="Рисунок 10" descr="Молодежь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8992" y="1357298"/>
            <a:ext cx="3714409" cy="2475305"/>
          </a:xfrm>
          <a:prstGeom prst="rect">
            <a:avLst/>
          </a:prstGeom>
        </p:spPr>
      </p:pic>
      <p:pic>
        <p:nvPicPr>
          <p:cNvPr id="10" name="Рисунок 9" descr="Молодежь Чунс округа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3643314"/>
            <a:ext cx="5479541" cy="310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091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20688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«Повышение финансовой грамотности населения»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124744"/>
            <a:ext cx="164304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Формирование у населения ключевых элементов финансовой культуры, способствующих финансовому благополучию человека, семьи и общества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7950" y="948690"/>
            <a:ext cx="278605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 Мониторинг и оценка уровня финансовой грамотности населения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Проведение информационно-просветительской кампании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3. Обеспечение повышения уровня финансовой грамотности различных категорий граждан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4. Развитие кадрового потенциала, в том числе путём подготовки и регулярного повышения квалификации педагогических работников и преподавателей образовательных организаций, иных специалистов в области финансового просвещения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5. Обеспечение открытости бюджетной информации, а также развитие инструментов участия граждан в бюджетном процессе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6. Развитие движения волонтёров финансового просвещения</a:t>
            </a:r>
          </a:p>
        </p:txBody>
      </p:sp>
      <p:pic>
        <p:nvPicPr>
          <p:cNvPr id="9" name="Рисунок 8" descr="фин грамотности_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5918" y="3857628"/>
            <a:ext cx="4421681" cy="2786058"/>
          </a:xfrm>
          <a:prstGeom prst="rect">
            <a:avLst/>
          </a:prstGeom>
        </p:spPr>
      </p:pic>
      <p:pic>
        <p:nvPicPr>
          <p:cNvPr id="11" name="Рисунок 10" descr="fin.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5984" y="1357298"/>
            <a:ext cx="3214710" cy="242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257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-4931" y="836712"/>
            <a:ext cx="914893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Чунский муниципальный округ —муниципальное образование в Иркутской области, образованное с 1 января 2024 года законом Иркутской области «О преобразовании всех поселений, входящих в состав Чунского районного муниципального образования Иркутской области, путем их объединения» от 24.11.2023 года № 148-оз</a:t>
            </a:r>
          </a:p>
          <a:p>
            <a:pPr algn="ctr"/>
            <a:endParaRPr lang="ru-RU" sz="22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Административный центр — посёлок Чунский</a:t>
            </a:r>
          </a:p>
          <a:p>
            <a:pPr algn="ctr"/>
            <a:endParaRPr lang="ru-RU" sz="22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состав округа входит восемь сельских и три городских поселения: Балтуринское, Бунбуйское, Веселовское, Каменское, Мухинское, Новочунское, Таргизское, Червянское, а также Лесогорское, Октябрьское и </a:t>
            </a:r>
            <a:r>
              <a:rPr lang="ru-RU" sz="2200" b="1" dirty="0" err="1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Чунское</a:t>
            </a:r>
            <a:endParaRPr lang="ru-RU" sz="22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Площадь  - 25,79 тыс. км², население на 2025 год – 26 038 человек</a:t>
            </a:r>
          </a:p>
        </p:txBody>
      </p:sp>
    </p:spTree>
    <p:extLst>
      <p:ext uri="{BB962C8B-B14F-4D97-AF65-F5344CB8AC3E}">
        <p14:creationId xmlns:p14="http://schemas.microsoft.com/office/powerpoint/2010/main" val="18430145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48138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«Комплексные меры профилактики злоупотребления наркотическими средствами, токсическими и психотропными веществами»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84" y="1379580"/>
            <a:ext cx="20412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Сокращение масштабов немедицинского потребления наркотических средств и психотропных веществ, формирование негативного отношения к незаконному обороту и потреблению наркотиков и существенное снижение спроса на них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5074" y="1357341"/>
            <a:ext cx="2928925" cy="5357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1. Прогнозирование развития наркоситуации на территории Чунского муниципального округа.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2. Повышение уровня информированности населения Чунского муниципального округа о негативных последствиях немедицинского потребления наркотических средств, психотропных веществ и об ответственности за участие в их незаконном обороте.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3. Раннее выявление лиц, незаконно употребляющих наркотические средства и психотропные вещества в немедицинских целях.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4. Профилактика социально-негативных явлений среди обучающихся в общеобразовательных организациях и среди обучающихся в профессиональных образовательных организациях Чунского муниципального округа.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5. Организация и проведение комплекса мероприятий по профилактике социально-негативных явлений для лиц, попавших в трудную жизненную ситуацию.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6. Формирование профессионального сообщества специалистов по профилактике наркомании для повышения эффективности антинаркотической профилактической деятельности. 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7. Совершенствование системы комплексной социальной реабилитации и ресоциализации лиц, незаконно употребляющих наркотические средства и психотропные вещества в немедицинских целях.  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8. Уничтожение дикорастущей конопли на территории Чунского муниципального округа Иркутской области</a:t>
            </a:r>
          </a:p>
        </p:txBody>
      </p:sp>
      <p:pic>
        <p:nvPicPr>
          <p:cNvPr id="10" name="Рисунок 9" descr="НАР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794" y="4000504"/>
            <a:ext cx="4286248" cy="2657928"/>
          </a:xfrm>
          <a:prstGeom prst="rect">
            <a:avLst/>
          </a:prstGeom>
        </p:spPr>
      </p:pic>
      <p:pic>
        <p:nvPicPr>
          <p:cNvPr id="11" name="Рисунок 10" descr="наркота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0298" y="1714488"/>
            <a:ext cx="3075771" cy="221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8239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75073" y="689727"/>
            <a:ext cx="9361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«Социальная поддержка населения»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2844" y="1071546"/>
            <a:ext cx="885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Обеспечение социальной поддержки граждан, основанной на принципах адресности и нуждаемости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2844" y="4786322"/>
            <a:ext cx="8980901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1. Оказание социальной поддержки отдельным категориям граждан;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2. Создание условий для развития сферы услуг, оказываемых социально ориентированными некоммерческими организациями населению Чунского муниципального округа;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3. Поддержка ветеранов и ветеранского движения в Чунском муниципальном округе;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4. Повышение качества жизни семей с детьми, создание комплексных условий для благополучия детей и подростков;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5. Снижение количества неблагополучных семей, социальных сирот, сохранение ребенку родной семьи, создание и развитие комплекса услуг, направленных на поддержку семей, раннее выявление неблагополучия семьи, деятельность по профилактике насилия и жестокого обращения с детьми по профилактике насилия и жестокого обращения с детьми</a:t>
            </a:r>
          </a:p>
        </p:txBody>
      </p:sp>
      <p:pic>
        <p:nvPicPr>
          <p:cNvPr id="12" name="Рисунок 11" descr="3соц поддердка насел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7884" y="3071810"/>
            <a:ext cx="3169356" cy="1928826"/>
          </a:xfrm>
          <a:prstGeom prst="rect">
            <a:avLst/>
          </a:prstGeom>
        </p:spPr>
      </p:pic>
      <p:pic>
        <p:nvPicPr>
          <p:cNvPr id="11" name="Рисунок 10" descr="2соц под насе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8860" y="2143116"/>
            <a:ext cx="3857652" cy="2682369"/>
          </a:xfrm>
          <a:prstGeom prst="rect">
            <a:avLst/>
          </a:prstGeom>
        </p:spPr>
      </p:pic>
      <p:pic>
        <p:nvPicPr>
          <p:cNvPr id="10" name="Рисунок 9" descr="соц поддердка насел 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000240"/>
            <a:ext cx="2594708" cy="17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8801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9592" y="715340"/>
            <a:ext cx="7056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«Здоровье»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2" y="1071547"/>
            <a:ext cx="8607330" cy="642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Улучшение здоровья населения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286256"/>
            <a:ext cx="9144000" cy="2286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1. Формирование системы мотивации граждан к ведению здорового образа жизни, включая здоровое питание, способствующей укреплению общественного здоровья жителей Чунского муниципального округа.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2. Развитие механизма межведомственного взаимодействия в создании условий для профилактики неинфекционных заболеваний, формирования потребности и ведения населением здорового образа жизни.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3. Профилактика неинфекционных заболеваний, путем проведения медицинских осмотров, включая диспансеризацию и профилактические осмотры.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4. Привлечение и развитие кадрового потенциала в сфере здравоохранения Чунского муниципального округа.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5. Прогнозирование развития ВИЧ – инфекции, сбор и анализ состояния процессов распространения заболевания на территории Чунского муниципального округа.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6. Реализация мероприятий по информированию населения о возможности распространения ВИЧ – инфекции и пути их заражения, формирование мотивации у населения к ведению здорового образа жизни.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7. Стабилизация эпидемиологической ситуации, связанной с распространенностью туберкулёза путем повышения осведомленности населения о туберкулезной инфекции</a:t>
            </a:r>
          </a:p>
        </p:txBody>
      </p:sp>
      <p:pic>
        <p:nvPicPr>
          <p:cNvPr id="11" name="Рисунок 10" descr="ЗДОРОВЬЕ ФАП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9" y="1714489"/>
            <a:ext cx="3929090" cy="2571768"/>
          </a:xfrm>
          <a:prstGeom prst="rect">
            <a:avLst/>
          </a:prstGeom>
        </p:spPr>
      </p:pic>
      <p:pic>
        <p:nvPicPr>
          <p:cNvPr id="12" name="Рисунок 11" descr="ЗДОРОВЬЕ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4" y="1714488"/>
            <a:ext cx="3441686" cy="258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4032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6" y="620688"/>
            <a:ext cx="8568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«Развитие системы образования»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983762"/>
            <a:ext cx="221454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1. Обеспечение доступности и повышение качества предоставления общедоступного и бесплатного дошкольного образования, начального общего, основного общего, среднего общего образования по основным общеобразовательным программам, дополнительного образования отдыха и оздоровления детей на территории Чунского муниципального округа Иркутской области.</a:t>
            </a:r>
          </a:p>
          <a:p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2. Реализация основных направлений муниципальной политики в сфере образования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357694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1. Организация предоставления общедоступного и бесплатного качественного дошкольного образования в муниципальных дошкольных образовательных организациях.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2. Организация предоставления общедоступного и бесплатного качественного общего образования в муниципальных общеобразовательных организациях.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3. Организация предоставления доступного качественного дополнительного образования в МБОУДО ЦРТ «Народные ремесла» и муниципальных образовательных организациях, в том числе обеспечение функционирования системы персонифицированного финансирования, обеспечивающей свободу выбора образовательных программ, равенство доступа к дополнительному образованию за счет средств бюджетов бюджетной системы, легкость и оперативность смены осваиваемых образовательных программ.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4. Организация системы отдыха, оздоровления и занятости детей и подростков, создание условий для повышения качества организации отдыха, оздоровления и занятости детей и подростков.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5. Решение вопросов местного значения в сфере образования.</a:t>
            </a:r>
          </a:p>
        </p:txBody>
      </p:sp>
      <p:pic>
        <p:nvPicPr>
          <p:cNvPr id="11" name="Рисунок 10" descr="РЯБИНК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950" y="2500306"/>
            <a:ext cx="2643206" cy="1922859"/>
          </a:xfrm>
          <a:prstGeom prst="rect">
            <a:avLst/>
          </a:prstGeom>
        </p:spPr>
      </p:pic>
      <p:pic>
        <p:nvPicPr>
          <p:cNvPr id="10" name="Рисунок 9" descr="развитие образован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71670" y="1214422"/>
            <a:ext cx="4235514" cy="253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2662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50925" y="647322"/>
            <a:ext cx="7416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«Развитие культуры и спорта»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8" y="1008072"/>
            <a:ext cx="64175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 Сохранение и развитие культурного потенциала и наследия Чунского муниципального округа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Развитие физической культуры и спорта в Чунском округе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00826" y="1340768"/>
            <a:ext cx="2665514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1. Совершенствование системы библиотечного обслуживания, повышение качества и доступности библиотечных услуг для населения Чунского муниципального округ вне зависимости от места проживания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2. Повышение качества и разнообразия культурно-досуговых мероприятий в учреждениях культуры Чунского муниципального округ 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3. Обеспечение условий для развития физической культуры и массового спорта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4. Обеспечение доступности, повышение качества дополнительного образования детей в сфере культуры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5. Развитие местного народного творчества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6. Обеспечение условий для реализации муниципальной программы</a:t>
            </a:r>
          </a:p>
        </p:txBody>
      </p:sp>
      <p:pic>
        <p:nvPicPr>
          <p:cNvPr id="10" name="Рисунок 9" descr="2развитие культуры и спорт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4500570"/>
            <a:ext cx="3001667" cy="2000264"/>
          </a:xfrm>
          <a:prstGeom prst="rect">
            <a:avLst/>
          </a:prstGeom>
        </p:spPr>
      </p:pic>
      <p:pic>
        <p:nvPicPr>
          <p:cNvPr id="11" name="Рисунок 10" descr="культур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57553" y="4500570"/>
            <a:ext cx="3157599" cy="2000264"/>
          </a:xfrm>
          <a:prstGeom prst="rect">
            <a:avLst/>
          </a:prstGeom>
        </p:spPr>
      </p:pic>
      <p:pic>
        <p:nvPicPr>
          <p:cNvPr id="12" name="Рисунок 11" descr="развитие кул и спорт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28728" y="2000240"/>
            <a:ext cx="4000528" cy="238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598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31640" y="719137"/>
            <a:ext cx="698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«Безопасность»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3508" y="1142984"/>
            <a:ext cx="8857648" cy="928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безопасности жизнедеятельности населения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 rot="10800000" flipH="1" flipV="1">
            <a:off x="214282" y="2189900"/>
            <a:ext cx="52149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уровня безопасности населения и территории Чунского муниципального округа Иркутской области</a:t>
            </a:r>
          </a:p>
        </p:txBody>
      </p:sp>
      <p:pic>
        <p:nvPicPr>
          <p:cNvPr id="10" name="Рисунок 9" descr="112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2214554"/>
            <a:ext cx="2357454" cy="1447560"/>
          </a:xfrm>
          <a:prstGeom prst="rect">
            <a:avLst/>
          </a:prstGeom>
        </p:spPr>
      </p:pic>
      <p:pic>
        <p:nvPicPr>
          <p:cNvPr id="11" name="Рисунок 10" descr="11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3500438"/>
            <a:ext cx="3500360" cy="2928958"/>
          </a:xfrm>
          <a:prstGeom prst="rect">
            <a:avLst/>
          </a:prstGeom>
        </p:spPr>
      </p:pic>
      <p:pic>
        <p:nvPicPr>
          <p:cNvPr id="12" name="Рисунок 11" descr="безопасность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57752" y="3929066"/>
            <a:ext cx="3746494" cy="210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975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1230" y="719137"/>
            <a:ext cx="8533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«Транспортное обслуживание населения»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2" y="1142984"/>
            <a:ext cx="875020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Удовлетворение потребности населения в качественных услугах пассажирского транспорта общего пользования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5720" y="5072074"/>
            <a:ext cx="8822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Обеспечение населения регулярным автобусным сообщением в границах Чунского муниципального округа Иркутской области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Обеспечение льготного проезда на автомобильном транспорте общего пользования отдельным категориям граждан</a:t>
            </a:r>
          </a:p>
        </p:txBody>
      </p:sp>
      <p:pic>
        <p:nvPicPr>
          <p:cNvPr id="9" name="Рисунок 8" descr="АВТОБУС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00" y="2000240"/>
            <a:ext cx="3867150" cy="2857500"/>
          </a:xfrm>
          <a:prstGeom prst="rect">
            <a:avLst/>
          </a:prstGeom>
        </p:spPr>
      </p:pic>
      <p:pic>
        <p:nvPicPr>
          <p:cNvPr id="10" name="Рисунок 9" descr="ТРАНСП ОБ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322" y="1857364"/>
            <a:ext cx="2367352" cy="301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1212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512" y="692696"/>
            <a:ext cx="8784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«Развитие коммунальной инфраструктуры»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1142984"/>
            <a:ext cx="860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Повышение надежности коммунальной инфраструктуры Чунского муниципального округа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5720" y="5143512"/>
            <a:ext cx="86067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Безаварийное прохождение отопительного сезона на территории Чунского муниципального округа;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Модернизация котельного оборудования на объектах социальной сферы, находящихся в муниципальной собственности Чунского муниципального округа</a:t>
            </a:r>
          </a:p>
        </p:txBody>
      </p:sp>
      <p:pic>
        <p:nvPicPr>
          <p:cNvPr id="10" name="Рисунок 9" descr="КОМ ИНФjp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1857364"/>
            <a:ext cx="3645381" cy="3143272"/>
          </a:xfrm>
          <a:prstGeom prst="rect">
            <a:avLst/>
          </a:prstGeom>
        </p:spPr>
      </p:pic>
      <p:pic>
        <p:nvPicPr>
          <p:cNvPr id="11" name="Рисунок 10" descr="разв ком инфраструктурвы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1857364"/>
            <a:ext cx="2786082" cy="318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2326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4675" y="728164"/>
            <a:ext cx="82457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«Молодым семьям - доступное жилье»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282" y="1135337"/>
            <a:ext cx="63579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Создание механизма муниципальной поддержки молодых семей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 решении жилищной проблемы в Чунском муниципальном округе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2000240"/>
            <a:ext cx="207170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Оказание за счет средств районного бюджета и совокупности привлеченных средств федерального и (или) областного бюджетов, а также внебюджетных источников финансирования поддержки молодых семей при решении жилищной проблемы</a:t>
            </a:r>
          </a:p>
        </p:txBody>
      </p:sp>
      <p:pic>
        <p:nvPicPr>
          <p:cNvPr id="8" name="Рисунок 7" descr="молодая семья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60" y="2143116"/>
            <a:ext cx="6325739" cy="4214940"/>
          </a:xfrm>
          <a:prstGeom prst="rect">
            <a:avLst/>
          </a:prstGeom>
        </p:spPr>
      </p:pic>
      <p:pic>
        <p:nvPicPr>
          <p:cNvPr id="9" name="Рисунок 8" descr="МНОГОДЕТНАЯ СКМЬЯ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72" y="1142984"/>
            <a:ext cx="1000132" cy="87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9309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8273" y="702338"/>
            <a:ext cx="7632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 «Экономическое развитие»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2" y="1102448"/>
            <a:ext cx="48925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Создание условий для реализации экономического потенциала и формирования благоприятного предпринимательского климата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2844" y="4857760"/>
            <a:ext cx="90011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Осуществление эффективной политики, содействующей развитию экономического потенциала;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Создание условий для вовлечения граждан в предпринимательскую деятельность;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Содействие развитию конкуренции и стимулированию деловой активности в рыночных сегментах;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 Повышение территориальной доступности товаров и услуг для населения;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5. Содействие продвижению местных товаров и услуг</a:t>
            </a:r>
          </a:p>
        </p:txBody>
      </p:sp>
      <p:pic>
        <p:nvPicPr>
          <p:cNvPr id="9" name="Рисунок 8" descr="бизнес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214554"/>
            <a:ext cx="3071834" cy="2500330"/>
          </a:xfrm>
          <a:prstGeom prst="rect">
            <a:avLst/>
          </a:prstGeom>
        </p:spPr>
      </p:pic>
      <p:pic>
        <p:nvPicPr>
          <p:cNvPr id="10" name="Рисунок 9" descr="эконом развитие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4" y="1714488"/>
            <a:ext cx="4214842" cy="307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332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4931" y="836712"/>
            <a:ext cx="91489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Бюджет (от старонормандского «bougette» — кошель, сумка, кожаный мешок) —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</a:t>
            </a:r>
          </a:p>
        </p:txBody>
      </p:sp>
      <p:pic>
        <p:nvPicPr>
          <p:cNvPr id="7" name="Рисунок 6" descr="дх и рх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18" y="2357430"/>
            <a:ext cx="8235793" cy="392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1612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536" y="598347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«Обеспечение услугами связи малонаселенных населенных пунктов»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2" y="1357299"/>
            <a:ext cx="4105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Удовлетворение потребности населения в качественных услугах связи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29190" y="1412776"/>
            <a:ext cx="41434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Обеспечение услугами связи малонаселенных пунктов, расположенных на территории Чунского муниципального округа Иркутской области</a:t>
            </a:r>
          </a:p>
        </p:txBody>
      </p:sp>
      <p:pic>
        <p:nvPicPr>
          <p:cNvPr id="9" name="Рисунок 8" descr="связь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357430"/>
            <a:ext cx="4143404" cy="4143404"/>
          </a:xfrm>
          <a:prstGeom prst="rect">
            <a:avLst/>
          </a:prstGeom>
        </p:spPr>
      </p:pic>
      <p:pic>
        <p:nvPicPr>
          <p:cNvPr id="10" name="Рисунок 9" descr="связь 2_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7818" y="3000373"/>
            <a:ext cx="3000396" cy="350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658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954" y="620688"/>
            <a:ext cx="9128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«Развитие дорожного хозяйства»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084" y="968861"/>
            <a:ext cx="42648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Обеспечение бесперебойного и безопасного функционирования дорожного хозяйства и развитие сети искусственных сооружений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06" y="5072074"/>
            <a:ext cx="9072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1.Обеспечение сохранности автомобильных дорог общего пользования, находящихся в муниципальной собственности Чунского муниципального округа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Обеспечение надежной работы наружного освещения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Повышение безопасности дорожного движения на территории Чунского муниципального округа</a:t>
            </a:r>
          </a:p>
        </p:txBody>
      </p:sp>
      <p:pic>
        <p:nvPicPr>
          <p:cNvPr id="8" name="Рисунок 7" descr="ДОР ХОЗ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810" y="1357298"/>
            <a:ext cx="4696267" cy="2714644"/>
          </a:xfrm>
          <a:prstGeom prst="rect">
            <a:avLst/>
          </a:prstGeom>
        </p:spPr>
      </p:pic>
      <p:pic>
        <p:nvPicPr>
          <p:cNvPr id="9" name="Рисунок 8" descr="ДОР ХОЗ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44" y="2428868"/>
            <a:ext cx="3973314" cy="242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4216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40764" y="693749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«Муниципальная собственность»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5720" y="1214422"/>
            <a:ext cx="8643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Повышение эффективности управления муниципальным имуществом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158" y="4857760"/>
            <a:ext cx="8572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Создание необходимых условий для эффективного управления муниципальной собственностью Чунского муниципального округа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Реализация основных направлений муниципальной политики в сфере управления муниципальной собственностью Чунского муниципального округа Иркутской области</a:t>
            </a:r>
          </a:p>
        </p:txBody>
      </p:sp>
      <p:pic>
        <p:nvPicPr>
          <p:cNvPr id="9" name="Рисунок 8" descr="МУН СОБС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3834" y="1000108"/>
            <a:ext cx="1333510" cy="1000132"/>
          </a:xfrm>
          <a:prstGeom prst="rect">
            <a:avLst/>
          </a:prstGeom>
        </p:spPr>
      </p:pic>
      <p:pic>
        <p:nvPicPr>
          <p:cNvPr id="11" name="Рисунок 10" descr="дсад 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2143116"/>
            <a:ext cx="4000528" cy="2665352"/>
          </a:xfrm>
          <a:prstGeom prst="rect">
            <a:avLst/>
          </a:prstGeom>
        </p:spPr>
      </p:pic>
      <p:pic>
        <p:nvPicPr>
          <p:cNvPr id="12" name="Рисунок 11" descr="библиотек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6314" y="2143116"/>
            <a:ext cx="3786214" cy="264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755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8180" y="736847"/>
            <a:ext cx="8101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«Муниципальное управление»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504" y="1214420"/>
            <a:ext cx="8750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Повышение открытости и эффективности деятельности, развитие и содержание администрации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 rot="10800000" flipV="1">
            <a:off x="71406" y="4931831"/>
            <a:ext cx="864399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Повышение качества и эффективности функционирования органов местного самоуправления на основе использования информационных и коммуникационных технологий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Обеспечение условий реализации программы                  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Обеспечение сбалансированности и устойчивости бюджета Чунского муниципального округа</a:t>
            </a:r>
          </a:p>
        </p:txBody>
      </p:sp>
      <p:pic>
        <p:nvPicPr>
          <p:cNvPr id="9" name="Рисунок 8" descr="МУН УПРАВЛjp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2071678"/>
            <a:ext cx="5466251" cy="2577769"/>
          </a:xfrm>
          <a:prstGeom prst="rect">
            <a:avLst/>
          </a:prstGeom>
        </p:spPr>
      </p:pic>
      <p:pic>
        <p:nvPicPr>
          <p:cNvPr id="10" name="Рисунок 9" descr="МУН УПР_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8" y="2714620"/>
            <a:ext cx="2714644" cy="243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317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505" y="719137"/>
            <a:ext cx="9036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«Формирование современной городской среды»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108" y="1119247"/>
            <a:ext cx="69432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Повышение уровня благоустройства Чунского муниципального округа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5357826"/>
            <a:ext cx="88222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Повышение уровня благоустройства дворовых территорий и общественных пространств Чунского муниципального округа, в том числе с вовлечением заинтересованных лиц в реализацию мероприятий по благоустройству.</a:t>
            </a:r>
          </a:p>
        </p:txBody>
      </p:sp>
      <p:pic>
        <p:nvPicPr>
          <p:cNvPr id="10" name="Рисунок 9" descr="КОМФ СРЕД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18" y="1785926"/>
            <a:ext cx="5646289" cy="1905997"/>
          </a:xfrm>
          <a:prstGeom prst="rect">
            <a:avLst/>
          </a:prstGeom>
        </p:spPr>
      </p:pic>
      <p:pic>
        <p:nvPicPr>
          <p:cNvPr id="9" name="Рисунок 8" descr="формирование гор среды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3500438"/>
            <a:ext cx="2742042" cy="1807972"/>
          </a:xfrm>
          <a:prstGeom prst="rect">
            <a:avLst/>
          </a:prstGeom>
        </p:spPr>
      </p:pic>
      <p:pic>
        <p:nvPicPr>
          <p:cNvPr id="8" name="Рисунок 7" descr="2формирование гор среды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43636" y="3429000"/>
            <a:ext cx="2697504" cy="17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595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20688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«Развитие сельского хозяйства и регулирование рынков сельскохозяйственной продукции, сырья и продовольствия»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5073" y="1428736"/>
            <a:ext cx="278608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  Стимулирование роста производства основных видов сельскохозяйственной продукции в Чунском муниципальном округе.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 Повышение престижа сельскохозяйственных профессий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3.  Техническая и технологическая модернизация агропромышленного комплекса Чунского муниципального округа.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4.   Развитие рынков сельскохозяйственной продукции, сырья и продовольствия в Чунском муниципальном округе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2844" y="1428736"/>
            <a:ext cx="521497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Создание условий для развития сельскохозяйственного производства, расширения рынка сельскохозяйственной продукции, сырья и продовольствия в Чунском муниципальном округе Иркутской области</a:t>
            </a:r>
          </a:p>
        </p:txBody>
      </p:sp>
      <p:pic>
        <p:nvPicPr>
          <p:cNvPr id="9" name="Рисунок 8" descr="2развитие сх_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3643314"/>
            <a:ext cx="3238522" cy="2428892"/>
          </a:xfrm>
          <a:prstGeom prst="rect">
            <a:avLst/>
          </a:prstGeom>
        </p:spPr>
      </p:pic>
      <p:pic>
        <p:nvPicPr>
          <p:cNvPr id="10" name="Рисунок 9" descr="развитие сх_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00430" y="2500306"/>
            <a:ext cx="2678925" cy="35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8762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9592" y="719137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«Охрана труда»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2" y="1196751"/>
            <a:ext cx="91432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Сохранение жизни и здоровья человека в процессе труда на территории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00628" y="2214554"/>
            <a:ext cx="410787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Совершенствование трудовых отношений на основе социального партнерства в пределах полномочий органов местного самоуправления и реализация государственной политики в области охраны труда;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Улучшение условий и охраны труда, предупреждение и профилактика травматизма и профессиональной заболеваемости работников</a:t>
            </a:r>
          </a:p>
        </p:txBody>
      </p:sp>
      <p:pic>
        <p:nvPicPr>
          <p:cNvPr id="9" name="Рисунок 8" descr="охрана труд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76" y="2143116"/>
            <a:ext cx="2857520" cy="4064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8227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719137"/>
            <a:ext cx="8784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«Реализация государственной национальной политики»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246" y="1297190"/>
            <a:ext cx="57028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Укрепление единства народов Российской Федерации, проживающих на территории Чунского муниципального округа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2844" y="4857760"/>
            <a:ext cx="89776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Укрепление единства российской нации путем поддержки народных традиций, профилактики межнациональных и межконфессиональных конфликтов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Формирование общественного мнения, направленного на проявление толерантного уважения к другим народностям, а также на предупреждение экстремистской деятельности </a:t>
            </a:r>
          </a:p>
        </p:txBody>
      </p:sp>
      <p:pic>
        <p:nvPicPr>
          <p:cNvPr id="8" name="Рисунок 7" descr="гос и нац политика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7620" y="3071810"/>
            <a:ext cx="2857520" cy="1904269"/>
          </a:xfrm>
          <a:prstGeom prst="rect">
            <a:avLst/>
          </a:prstGeom>
        </p:spPr>
      </p:pic>
      <p:pic>
        <p:nvPicPr>
          <p:cNvPr id="9" name="Рисунок 8" descr="2гос и нац полити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57884" y="1285860"/>
            <a:ext cx="2963850" cy="1975128"/>
          </a:xfrm>
          <a:prstGeom prst="rect">
            <a:avLst/>
          </a:prstGeom>
        </p:spPr>
      </p:pic>
      <p:pic>
        <p:nvPicPr>
          <p:cNvPr id="10" name="Рисунок 9" descr="гос и нац политик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2357430"/>
            <a:ext cx="3714158" cy="247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8085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7337" y="719137"/>
            <a:ext cx="8677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«Профилактика правонарушений»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45" y="1223232"/>
            <a:ext cx="56310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Противодействие преступности и повышение эффективности охраны общественного порядка на территории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43570" y="1223232"/>
            <a:ext cx="335758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Создание условий для укрепления правопорядка, обеспечение общественной безопасности и профилактики правонарушений на территории Чунского муниципального округа;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Комплексное решение проблемы профилактики безнадзорности и правонарушений несовершеннолетних; эффективная социализация и реабилитация детей и подростков, находящихся в трудной жизненной ситуации; создание условий для предупреждения семейного неблагополучия</a:t>
            </a:r>
          </a:p>
        </p:txBody>
      </p:sp>
      <p:pic>
        <p:nvPicPr>
          <p:cNvPr id="9" name="Рисунок 8" descr="проф нарушений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428868"/>
            <a:ext cx="5095879" cy="3821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2705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25240" y="696689"/>
            <a:ext cx="7416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«Благоустройство территории»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2" y="1196752"/>
            <a:ext cx="8821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Создание благоприятных условий для проживания населения Чунского муниципального округа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2844" y="4929199"/>
            <a:ext cx="878687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Создание и содержание мест (площадок) накопления твердых коммунальных отходов, соответствующих требованиям законодательства;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Улучшение качества экологической обстановки на территории Чунского муниципального округа Иркутской области;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Обеспечение и улучшение внешнего вида территорий населенных пунктов Чунского муниципального округа Иркутской области</a:t>
            </a:r>
          </a:p>
          <a:p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БЛАГ ТЕ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1928802"/>
            <a:ext cx="3809960" cy="2859475"/>
          </a:xfrm>
          <a:prstGeom prst="rect">
            <a:avLst/>
          </a:prstGeom>
        </p:spPr>
      </p:pic>
      <p:pic>
        <p:nvPicPr>
          <p:cNvPr id="11" name="Рисунок 10" descr="БЛАГОУСТР ТЕР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1928802"/>
            <a:ext cx="4357718" cy="289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63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719138"/>
            <a:ext cx="9144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ДОХОДЫ И РАСХОДЫ</a:t>
            </a:r>
          </a:p>
          <a:p>
            <a:pPr indent="719138"/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indent="719138" algn="just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Доходы - денежные средства, поступающие в бюджет от населения, организаций, учреждений и других бюджетов, за исключением средств, являющихся источниками финансирования дефицита бюджета. К доходам бюджетов относятся налоговые доходы, неналоговые доходы и безвозмездные поступления.</a:t>
            </a:r>
          </a:p>
          <a:p>
            <a:pPr indent="719138" algn="just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Расходы - выплачиваемые из бюджета денежные средства,  за исключением средств, являющихся источниками финансирования дефицита бюджета. Бюджетные средства расходуются в различных направлениях: коммунальное хозяйство, транспорт, образование, социальная поддержка населения и прочее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44007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504" y="719137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«Переселение граждан из ветхого и аварийного жилищного фонда»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2" y="1357298"/>
            <a:ext cx="8535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доступности жилья для граждан, обеспечение безопасных и комфортных условий проживания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0034" y="5357826"/>
            <a:ext cx="83924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Создание механизмов переселения граждан из непригодного для проживания жилищного фонда, обеспечивающих соблюдение их жилищных прав, установленных законодательством РФ</a:t>
            </a:r>
          </a:p>
        </p:txBody>
      </p:sp>
      <p:pic>
        <p:nvPicPr>
          <p:cNvPr id="9" name="Рисунок 8" descr="ветхое жилье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356" y="2357430"/>
            <a:ext cx="5643602" cy="285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3636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4675" y="620688"/>
            <a:ext cx="8101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Расходы бюджета округа с учетом интересов целевых групп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184220"/>
              </p:ext>
            </p:extLst>
          </p:nvPr>
        </p:nvGraphicFramePr>
        <p:xfrm>
          <a:off x="539553" y="1340769"/>
          <a:ext cx="8136902" cy="5184575"/>
        </p:xfrm>
        <a:graphic>
          <a:graphicData uri="http://schemas.openxmlformats.org/drawingml/2006/table">
            <a:tbl>
              <a:tblPr/>
              <a:tblGrid>
                <a:gridCol w="1810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31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89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60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77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05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493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целевой группы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Числен-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ность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целевой группы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Предлагаемые меры гос. поддержки за счет средств бюджета района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Планируемый объем расходов на поддержку целевой группы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9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2026 год (проект)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2027 год (проект)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2028 год (проект)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141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Медицинские работники, прибывшие на работу в Чунскую районную больницу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Оплата проезда молодых специалистов к месту работы, стимулирование привлечения медицинских и фармацевтических работников для работы в медицинских организациях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160,0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150,0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360,0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152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Молодые семьи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Социальные выплаты на приобретение жилого помещения или строительство индивидуального жилого дома 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1 795,5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1 624,5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1 653,0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175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Обучающиеся с ограниченными возможностями здоровья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367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Обеспечение бесплатным двухразовым питанием обучающихся с ограниченными возможностями здоровья в муниципальных общеобразовательных организациях в Иркутской области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5625,1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5644,7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5644,7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64216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719137"/>
            <a:ext cx="892899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 ДЛЯ ГРАЖДАН 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подготовлен 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Финансовым управлением администрации Чунского муниципального округа</a:t>
            </a:r>
          </a:p>
          <a:p>
            <a:pPr algn="ctr"/>
            <a:endParaRPr lang="ru-RU" sz="2400" b="1" dirty="0">
              <a:ln w="17780" cmpd="sng">
                <a:solidFill>
                  <a:schemeClr val="tx2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Контактная информация: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Исполняющий обязанности начальника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финансового управления 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администрации Чунского муниципального округа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Смышляева Юлия Сергеевна</a:t>
            </a:r>
          </a:p>
          <a:p>
            <a:pPr algn="ctr"/>
            <a:endParaRPr lang="ru-RU" sz="2400" b="1" dirty="0">
              <a:ln w="17780" cmpd="sng">
                <a:solidFill>
                  <a:schemeClr val="tx2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График работы с 8-00 до 17-00, </a:t>
            </a:r>
          </a:p>
          <a:p>
            <a:pPr algn="ctr"/>
            <a:r>
              <a:rPr lang="ru-RU" sz="20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перерыв с 12-00 до 13-00.</a:t>
            </a:r>
          </a:p>
          <a:p>
            <a:pPr algn="ctr"/>
            <a:r>
              <a:rPr lang="ru-RU" sz="20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Адрес:  665513, Иркутская область, </a:t>
            </a:r>
            <a:r>
              <a:rPr lang="ru-RU" sz="2000" b="1" dirty="0" err="1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рп.Чунский</a:t>
            </a:r>
            <a:r>
              <a:rPr lang="ru-RU" sz="20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2000" b="1" dirty="0" err="1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ул.Комарова</a:t>
            </a:r>
            <a:r>
              <a:rPr lang="ru-RU" sz="20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11, </a:t>
            </a:r>
            <a:r>
              <a:rPr lang="ru-RU" sz="2000" b="1" dirty="0" err="1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sz="20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505</a:t>
            </a:r>
          </a:p>
          <a:p>
            <a:pPr algn="ctr"/>
            <a:r>
              <a:rPr lang="ru-RU" sz="20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Телефон  (8 39567)  2-11-57,  </a:t>
            </a:r>
          </a:p>
          <a:p>
            <a:pPr algn="ctr"/>
            <a:r>
              <a:rPr lang="ru-RU" sz="20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Электронная почта:   fin37@govirk.ru</a:t>
            </a:r>
            <a:endParaRPr lang="ru-RU" sz="2000" dirty="0">
              <a:ln w="17780" cmpd="sng">
                <a:solidFill>
                  <a:schemeClr val="tx2"/>
                </a:solidFill>
                <a:prstDash val="solid"/>
                <a:miter lim="800000"/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4923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4675" y="836712"/>
            <a:ext cx="810178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/>
            <a:r>
              <a:rPr lang="ru-RU" sz="1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</a:t>
            </a:r>
          </a:p>
          <a:p>
            <a:pPr algn="ctr"/>
            <a:r>
              <a:rPr lang="ru-RU" sz="1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внимание !</a:t>
            </a:r>
          </a:p>
        </p:txBody>
      </p:sp>
    </p:spTree>
    <p:extLst>
      <p:ext uri="{BB962C8B-B14F-4D97-AF65-F5344CB8AC3E}">
        <p14:creationId xmlns:p14="http://schemas.microsoft.com/office/powerpoint/2010/main" val="3458560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1001713"/>
            <a:ext cx="8188325" cy="485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1028343"/>
            <a:ext cx="90010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СБАЛАНСИРОВАННОСТЬ БЮДЖЕТА</a:t>
            </a:r>
          </a:p>
          <a:p>
            <a:pPr indent="541338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Бюджет должен быть сбалансирован, т.е. объем предусмотренных бюджетом расходов должен быть равен суммарному объему доходов совместно с привлеченными источниками финансирования дефицита бюджета. </a:t>
            </a:r>
          </a:p>
          <a:p>
            <a:pPr indent="541338" algn="ctr"/>
            <a:r>
              <a:rPr lang="ru-RU" sz="2800" b="1" cap="all" dirty="0">
                <a:ln w="9000" cmpd="sng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ДЕФИЦИТ И ПРОФИЦИТ</a:t>
            </a:r>
          </a:p>
          <a:p>
            <a:pPr indent="541338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случае превышения доходов над расходами образуется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профицит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бюджета.</a:t>
            </a:r>
          </a:p>
          <a:p>
            <a:pPr indent="541338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Если расходная часть бюджета превышает доходную возникает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дефицит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бюджета. В таком случае возникает необходимость в привлечении источников финансирования дефицита бюджета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9520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712470"/>
            <a:ext cx="8928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Основные показатели социально-экономического развития округа 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11D6805C-0636-1FA9-D1B3-7CEBD7E8BA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468157"/>
              </p:ext>
            </p:extLst>
          </p:nvPr>
        </p:nvGraphicFramePr>
        <p:xfrm>
          <a:off x="251520" y="1484784"/>
          <a:ext cx="8568951" cy="51479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52345">
                  <a:extLst>
                    <a:ext uri="{9D8B030D-6E8A-4147-A177-3AD203B41FA5}">
                      <a16:colId xmlns:a16="http://schemas.microsoft.com/office/drawing/2014/main" val="711707108"/>
                    </a:ext>
                  </a:extLst>
                </a:gridCol>
                <a:gridCol w="785692">
                  <a:extLst>
                    <a:ext uri="{9D8B030D-6E8A-4147-A177-3AD203B41FA5}">
                      <a16:colId xmlns:a16="http://schemas.microsoft.com/office/drawing/2014/main" val="179164788"/>
                    </a:ext>
                  </a:extLst>
                </a:gridCol>
                <a:gridCol w="729222">
                  <a:extLst>
                    <a:ext uri="{9D8B030D-6E8A-4147-A177-3AD203B41FA5}">
                      <a16:colId xmlns:a16="http://schemas.microsoft.com/office/drawing/2014/main" val="3403743657"/>
                    </a:ext>
                  </a:extLst>
                </a:gridCol>
                <a:gridCol w="756228">
                  <a:extLst>
                    <a:ext uri="{9D8B030D-6E8A-4147-A177-3AD203B41FA5}">
                      <a16:colId xmlns:a16="http://schemas.microsoft.com/office/drawing/2014/main" val="1562022184"/>
                    </a:ext>
                  </a:extLst>
                </a:gridCol>
                <a:gridCol w="834796">
                  <a:extLst>
                    <a:ext uri="{9D8B030D-6E8A-4147-A177-3AD203B41FA5}">
                      <a16:colId xmlns:a16="http://schemas.microsoft.com/office/drawing/2014/main" val="2965822608"/>
                    </a:ext>
                  </a:extLst>
                </a:gridCol>
                <a:gridCol w="805334">
                  <a:extLst>
                    <a:ext uri="{9D8B030D-6E8A-4147-A177-3AD203B41FA5}">
                      <a16:colId xmlns:a16="http://schemas.microsoft.com/office/drawing/2014/main" val="2195776156"/>
                    </a:ext>
                  </a:extLst>
                </a:gridCol>
                <a:gridCol w="805334">
                  <a:extLst>
                    <a:ext uri="{9D8B030D-6E8A-4147-A177-3AD203B41FA5}">
                      <a16:colId xmlns:a16="http://schemas.microsoft.com/office/drawing/2014/main" val="2328422339"/>
                    </a:ext>
                  </a:extLst>
                </a:gridCol>
              </a:tblGrid>
              <a:tr h="1622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изм.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</a:t>
                      </a:r>
                      <a:b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</a:t>
                      </a:r>
                      <a:b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 на: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5946875"/>
                  </a:ext>
                </a:extLst>
              </a:tr>
              <a:tr h="168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г.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2028 г.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907326"/>
                  </a:ext>
                </a:extLst>
              </a:tr>
              <a:tr h="12166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Итоги развития МО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4655444"/>
                  </a:ext>
                </a:extLst>
              </a:tr>
              <a:tr h="2433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Выручка от реализации продукции, работ, услуг (в действующих ценах) по полному кругу организаций, </a:t>
                      </a:r>
                      <a:endParaRPr lang="ru-RU" sz="800" b="1" i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5941,03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6375,55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6699,39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7000,55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7285,64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747859"/>
                  </a:ext>
                </a:extLst>
              </a:tr>
              <a:tr h="12166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Состояние основных видов экономической деятельности хозяйствующих субъектов МО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810123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sng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Промышленное производство: </a:t>
                      </a:r>
                      <a:endParaRPr lang="ru-RU" sz="800" b="1" i="0" u="sng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8175008"/>
                  </a:ext>
                </a:extLst>
              </a:tr>
              <a:tr h="2433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товаров собственного производства, выполненных работ и услуг </a:t>
                      </a:r>
                      <a:endParaRPr lang="ru-RU" sz="800" b="1" i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2849,32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3023,13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3183,35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3336,16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3476,27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9083306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промышленного производства 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97,20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103,71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101,02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101,03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100,99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072286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sng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Сельское, лесное хозяйство, охота, рыбаловство и рыбоводство:</a:t>
                      </a:r>
                      <a:endParaRPr lang="ru-RU" sz="800" b="1" i="0" u="sng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sng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sng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676318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Валовый выпуск продукции  в сельхозорганизациях</a:t>
                      </a:r>
                      <a:endParaRPr lang="ru-RU" sz="800" b="1" i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25,025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24,891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26,059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27,177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28,1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213087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производства продукции в сельхозорганизациях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44,3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163,1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106,02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101,42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102,17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955090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sng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Строительство:</a:t>
                      </a:r>
                      <a:endParaRPr lang="ru-RU" sz="800" b="1" i="0" u="sng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sng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sng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439735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Ввод в действие жилых домов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 м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3269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3200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3200,0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592306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Введено жилья на душу населения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 м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0,12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511165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Транспортировка и хранение:</a:t>
                      </a:r>
                      <a:endParaRPr lang="ru-RU" sz="800" b="1" i="0" u="sng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sng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sng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6904571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Пассажирооборот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пас/км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9720,05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9525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9334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9147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8964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89112"/>
                  </a:ext>
                </a:extLst>
              </a:tr>
              <a:tr h="2433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Торговля оптовая и розничная; ремонт автотранспортных средств и мотоциклов</a:t>
                      </a:r>
                      <a:endParaRPr lang="ru-RU" sz="800" b="1" i="0" u="sng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031841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Розничный товарооборот 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3771,8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4096,17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4300,98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4473,02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4651,94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247902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104,3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435799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sng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Малый бизнес</a:t>
                      </a:r>
                      <a:endParaRPr lang="ru-RU" sz="800" b="1" i="0" u="sng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sng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sng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822290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действующих малых предприятий 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468231"/>
                  </a:ext>
                </a:extLst>
              </a:tr>
              <a:tr h="2433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Уд. вес выручки предприятий малого бизнеса (с учетом микропредприятий) в выручке  в целом по МО</a:t>
                      </a:r>
                      <a:endParaRPr lang="ru-RU" sz="800" b="1" i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572949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индивидуальных предпринимателей 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482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495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495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495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495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798660"/>
                  </a:ext>
                </a:extLst>
              </a:tr>
              <a:tr h="12166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Демография, трудовые ресурсы и уровень жизни населения 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0072482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постоянного населения 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чел.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26,038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25,647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25,262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24,883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24,5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118422"/>
                  </a:ext>
                </a:extLst>
              </a:tr>
              <a:tr h="2433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Среднесписочная численность работников (без внешних совместителей) по полному кругу организаций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чел.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7,02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7,447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7,431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7,431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23897"/>
                  </a:ext>
                </a:extLst>
              </a:tr>
              <a:tr h="2433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регистрируемой безработицы (к трудоспособному населению)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0,88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768788"/>
                  </a:ext>
                </a:extLst>
              </a:tr>
              <a:tr h="2433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Среднемесячная начисленная заработная плата (без выплат социального характера) по полному кругу организаций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49734,00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53881,00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56047,00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58289,00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60621,00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527414"/>
                  </a:ext>
                </a:extLst>
              </a:tr>
              <a:tr h="3302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начисленной заработной платы по полному кругу организаций 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4184,00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4815,00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4997,90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5197,80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5405,70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457591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Выплаты социального характера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25,00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8135243"/>
                  </a:ext>
                </a:extLst>
              </a:tr>
              <a:tr h="243337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Валовый</a:t>
                      </a:r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совокупный доход (сумма ФОТ, выплат </a:t>
                      </a:r>
                      <a:r>
                        <a:rPr lang="ru-RU" sz="8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соцхарактера</a:t>
                      </a:r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прочих доходов)</a:t>
                      </a:r>
                      <a:endParaRPr lang="ru-RU" sz="800" b="1" i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4209,00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4840,00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5022,86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5222,78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5430,69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28746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8896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4714902"/>
              </p:ext>
            </p:extLst>
          </p:nvPr>
        </p:nvGraphicFramePr>
        <p:xfrm>
          <a:off x="0" y="620688"/>
          <a:ext cx="9143999" cy="6237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3201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5527038"/>
              </p:ext>
            </p:extLst>
          </p:nvPr>
        </p:nvGraphicFramePr>
        <p:xfrm>
          <a:off x="0" y="1124744"/>
          <a:ext cx="9144000" cy="573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15616" y="719137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Структура налоговых доходов бюджета округа</a:t>
            </a:r>
          </a:p>
        </p:txBody>
      </p:sp>
    </p:spTree>
    <p:extLst>
      <p:ext uri="{BB962C8B-B14F-4D97-AF65-F5344CB8AC3E}">
        <p14:creationId xmlns:p14="http://schemas.microsoft.com/office/powerpoint/2010/main" val="1657082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5901443"/>
              </p:ext>
            </p:extLst>
          </p:nvPr>
        </p:nvGraphicFramePr>
        <p:xfrm>
          <a:off x="316520" y="980728"/>
          <a:ext cx="8586788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0071140"/>
              </p:ext>
            </p:extLst>
          </p:nvPr>
        </p:nvGraphicFramePr>
        <p:xfrm>
          <a:off x="0" y="4221088"/>
          <a:ext cx="4952884" cy="2636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4612795"/>
              </p:ext>
            </p:extLst>
          </p:nvPr>
        </p:nvGraphicFramePr>
        <p:xfrm>
          <a:off x="4860032" y="4149080"/>
          <a:ext cx="4088507" cy="2674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411760" y="620688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Структура неналоговых доходов бюджета округа</a:t>
            </a:r>
          </a:p>
        </p:txBody>
      </p:sp>
    </p:spTree>
    <p:extLst>
      <p:ext uri="{BB962C8B-B14F-4D97-AF65-F5344CB8AC3E}">
        <p14:creationId xmlns:p14="http://schemas.microsoft.com/office/powerpoint/2010/main" val="715571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3529</TotalTime>
  <Words>3677</Words>
  <Application>Microsoft Office PowerPoint</Application>
  <PresentationFormat>Экран (4:3)</PresentationFormat>
  <Paragraphs>630</Paragraphs>
  <Slides>43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9" baseType="lpstr">
      <vt:lpstr>Calibri</vt:lpstr>
      <vt:lpstr>Franklin Gothic Book</vt:lpstr>
      <vt:lpstr>Franklin Gothic Medium</vt:lpstr>
      <vt:lpstr>Times New Roman</vt:lpstr>
      <vt:lpstr>Wingdings 2</vt:lpstr>
      <vt:lpstr>Трек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Чунский муниципальный округ</dc:title>
  <dc:creator>Наташа</dc:creator>
  <cp:lastModifiedBy>Юлия</cp:lastModifiedBy>
  <cp:revision>183</cp:revision>
  <cp:lastPrinted>2025-11-17T02:38:01Z</cp:lastPrinted>
  <dcterms:created xsi:type="dcterms:W3CDTF">2024-11-19T03:47:50Z</dcterms:created>
  <dcterms:modified xsi:type="dcterms:W3CDTF">2025-11-21T02:07:44Z</dcterms:modified>
</cp:coreProperties>
</file>