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47"/>
  </p:notesMasterIdLst>
  <p:sldIdLst>
    <p:sldId id="256" r:id="rId2"/>
    <p:sldId id="257" r:id="rId3"/>
    <p:sldId id="279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D7E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9" autoAdjust="0"/>
    <p:restoredTop sz="94629" autoAdjust="0"/>
  </p:normalViewPr>
  <p:slideViewPr>
    <p:cSldViewPr>
      <p:cViewPr>
        <p:scale>
          <a:sx n="100" d="100"/>
          <a:sy n="100" d="100"/>
        </p:scale>
        <p:origin x="-240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Доходы бюджета округа </a:t>
            </a:r>
          </a:p>
        </c:rich>
      </c:tx>
      <c:layout>
        <c:manualLayout>
          <c:xMode val="edge"/>
          <c:yMode val="edge"/>
          <c:x val="0.36193048577542497"/>
          <c:y val="7.2309751029171351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387597500443184E-2"/>
          <c:w val="0.83703475908079161"/>
          <c:h val="0.8815018761448916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'2025-2027'!$F$10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1.2500001367016785E-2"/>
                  <c:y val="-9.77158797691504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83333561169462E-2"/>
                  <c:y val="-7.8172703815320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888890407796414E-2"/>
                  <c:y val="-1.1725905572298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055557530135338E-2"/>
                  <c:y val="-1.3680223167681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3333342446778487E-3"/>
                  <c:y val="-1.5634540763064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'2025-2027'!$G$8:$K$8</c:f>
              <c:strCache>
                <c:ptCount val="5"/>
                <c:pt idx="0">
                  <c:v>2023 год факт</c:v>
                </c:pt>
                <c:pt idx="1">
                  <c:v>2024 год факт</c:v>
                </c:pt>
                <c:pt idx="2">
                  <c:v>2025 год</c:v>
                </c:pt>
                <c:pt idx="3">
                  <c:v>2026 год</c:v>
                </c:pt>
                <c:pt idx="4">
                  <c:v>2027 год</c:v>
                </c:pt>
              </c:strCache>
            </c:strRef>
          </c:cat>
          <c:val>
            <c:numRef>
              <c:f>'2025-2027'!$G$10:$K$10</c:f>
              <c:numCache>
                <c:formatCode>General</c:formatCode>
                <c:ptCount val="5"/>
                <c:pt idx="0">
                  <c:v>34.9</c:v>
                </c:pt>
                <c:pt idx="1">
                  <c:v>38.700000000000003</c:v>
                </c:pt>
                <c:pt idx="2" formatCode="0.0">
                  <c:v>28.4</c:v>
                </c:pt>
                <c:pt idx="3" formatCode="0.0">
                  <c:v>25.6</c:v>
                </c:pt>
                <c:pt idx="4" formatCode="0.0">
                  <c:v>25.6</c:v>
                </c:pt>
              </c:numCache>
            </c:numRef>
          </c:val>
        </c:ser>
        <c:ser>
          <c:idx val="1"/>
          <c:order val="1"/>
          <c:tx>
            <c:strRef>
              <c:f>'2025-2027'!$F$9</c:f>
              <c:strCache>
                <c:ptCount val="1"/>
                <c:pt idx="0">
                  <c:v>Налоговые 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5.276657507534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777780815592826E-3"/>
                  <c:y val="4.6903622289192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3888890407796413E-3"/>
                  <c:y val="6.05838454568732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7777780815592826E-3"/>
                  <c:y val="5.6675210266107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3888890407796413E-3"/>
                  <c:y val="5.276657507534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'2025-2027'!$G$8:$K$8</c:f>
              <c:strCache>
                <c:ptCount val="5"/>
                <c:pt idx="0">
                  <c:v>2023 год факт</c:v>
                </c:pt>
                <c:pt idx="1">
                  <c:v>2024 год факт</c:v>
                </c:pt>
                <c:pt idx="2">
                  <c:v>2025 год</c:v>
                </c:pt>
                <c:pt idx="3">
                  <c:v>2026 год</c:v>
                </c:pt>
                <c:pt idx="4">
                  <c:v>2027 год</c:v>
                </c:pt>
              </c:strCache>
            </c:strRef>
          </c:cat>
          <c:val>
            <c:numRef>
              <c:f>'2025-2027'!$G$9:$K$9</c:f>
              <c:numCache>
                <c:formatCode>General</c:formatCode>
                <c:ptCount val="5"/>
                <c:pt idx="0">
                  <c:v>318.10000000000002</c:v>
                </c:pt>
                <c:pt idx="1">
                  <c:v>311.60000000000002</c:v>
                </c:pt>
                <c:pt idx="2" formatCode="0.0">
                  <c:v>405.5</c:v>
                </c:pt>
                <c:pt idx="3" formatCode="0.0">
                  <c:v>417.6</c:v>
                </c:pt>
                <c:pt idx="4" formatCode="0.0">
                  <c:v>430.5</c:v>
                </c:pt>
              </c:numCache>
            </c:numRef>
          </c:val>
        </c:ser>
        <c:ser>
          <c:idx val="2"/>
          <c:order val="2"/>
          <c:tx>
            <c:strRef>
              <c:f>'2025-2027'!$F$11</c:f>
              <c:strCache>
                <c:ptCount val="1"/>
                <c:pt idx="0">
                  <c:v>Безвозмездные поступления от других бюджетов бюджетной системы Российской Федерации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888890407796414E-2"/>
                  <c:y val="-3.90863519076603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0000136701677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2777794485760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2222224652474261E-2"/>
                  <c:y val="-3.908635190766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5277779448576055E-2"/>
                  <c:y val="-3.908635190766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'2025-2027'!$G$8:$K$8</c:f>
              <c:strCache>
                <c:ptCount val="5"/>
                <c:pt idx="0">
                  <c:v>2023 год факт</c:v>
                </c:pt>
                <c:pt idx="1">
                  <c:v>2024 год факт</c:v>
                </c:pt>
                <c:pt idx="2">
                  <c:v>2025 год</c:v>
                </c:pt>
                <c:pt idx="3">
                  <c:v>2026 год</c:v>
                </c:pt>
                <c:pt idx="4">
                  <c:v>2027 год</c:v>
                </c:pt>
              </c:strCache>
            </c:strRef>
          </c:cat>
          <c:val>
            <c:numRef>
              <c:f>'2025-2027'!$G$11:$K$11</c:f>
              <c:numCache>
                <c:formatCode>General</c:formatCode>
                <c:ptCount val="5"/>
                <c:pt idx="0">
                  <c:v>2323.1999999999998</c:v>
                </c:pt>
                <c:pt idx="1">
                  <c:v>2080.9</c:v>
                </c:pt>
                <c:pt idx="2" formatCode="0.0">
                  <c:v>1890.6</c:v>
                </c:pt>
                <c:pt idx="3" formatCode="0.0">
                  <c:v>1382</c:v>
                </c:pt>
                <c:pt idx="4" formatCode="0.0">
                  <c:v>1399.9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7462144"/>
        <c:axId val="162697600"/>
        <c:axId val="146421056"/>
      </c:bar3DChart>
      <c:catAx>
        <c:axId val="7746214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2697600"/>
        <c:crosses val="autoZero"/>
        <c:auto val="1"/>
        <c:lblAlgn val="ctr"/>
        <c:lblOffset val="100"/>
        <c:noMultiLvlLbl val="0"/>
      </c:catAx>
      <c:valAx>
        <c:axId val="1626976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7462144"/>
        <c:crosses val="autoZero"/>
        <c:crossBetween val="between"/>
      </c:valAx>
      <c:serAx>
        <c:axId val="146421056"/>
        <c:scaling>
          <c:orientation val="minMax"/>
        </c:scaling>
        <c:delete val="1"/>
        <c:axPos val="b"/>
        <c:majorTickMark val="out"/>
        <c:minorTickMark val="none"/>
        <c:tickLblPos val="nextTo"/>
        <c:crossAx val="162697600"/>
        <c:crosses val="autoZero"/>
      </c:serAx>
    </c:plotArea>
    <c:legend>
      <c:legendPos val="t"/>
      <c:layout>
        <c:manualLayout>
          <c:xMode val="edge"/>
          <c:yMode val="edge"/>
          <c:x val="0.83212968417866184"/>
          <c:y val="7.2071231952569481E-2"/>
          <c:w val="0.16370353933765744"/>
          <c:h val="0.64229755731844229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'2025-2027'!$F$30</c:f>
              <c:strCache>
                <c:ptCount val="1"/>
                <c:pt idx="0">
                  <c:v>НАЛОГИ НА ПРИБЫЛЬ, ДОХОДЫ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'2025-2027'!$G$30:$I$30</c:f>
              <c:numCache>
                <c:formatCode>General</c:formatCode>
                <c:ptCount val="3"/>
                <c:pt idx="0">
                  <c:v>255.7</c:v>
                </c:pt>
                <c:pt idx="1">
                  <c:v>266</c:v>
                </c:pt>
                <c:pt idx="2">
                  <c:v>276.7</c:v>
                </c:pt>
              </c:numCache>
            </c:numRef>
          </c:val>
        </c:ser>
        <c:ser>
          <c:idx val="1"/>
          <c:order val="1"/>
          <c:tx>
            <c:strRef>
              <c:f>'2025-2027'!$F$31</c:f>
              <c:strCache>
                <c:ptCount val="1"/>
                <c:pt idx="0">
                  <c:v>НАЛОГИ НА ТОВАРЫ (РАБОТЫ, УСЛУГИ), РЕАЛИЗУЕМЫЕ НА ТЕРРИТОРИИ РФ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'2025-2027'!$G$31:$I$31</c:f>
              <c:numCache>
                <c:formatCode>General</c:formatCode>
                <c:ptCount val="3"/>
                <c:pt idx="0">
                  <c:v>32.299999999999997</c:v>
                </c:pt>
                <c:pt idx="1">
                  <c:v>33.6</c:v>
                </c:pt>
                <c:pt idx="2">
                  <c:v>35.700000000000003</c:v>
                </c:pt>
              </c:numCache>
            </c:numRef>
          </c:val>
        </c:ser>
        <c:ser>
          <c:idx val="2"/>
          <c:order val="2"/>
          <c:tx>
            <c:strRef>
              <c:f>'2025-2027'!$F$32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'2025-2027'!$G$32:$I$32</c:f>
              <c:numCache>
                <c:formatCode>General</c:formatCode>
                <c:ptCount val="3"/>
                <c:pt idx="0">
                  <c:v>78</c:v>
                </c:pt>
                <c:pt idx="1">
                  <c:v>78.2</c:v>
                </c:pt>
                <c:pt idx="2">
                  <c:v>78.3</c:v>
                </c:pt>
              </c:numCache>
            </c:numRef>
          </c:val>
        </c:ser>
        <c:ser>
          <c:idx val="3"/>
          <c:order val="3"/>
          <c:tx>
            <c:strRef>
              <c:f>'2025-2027'!$F$33</c:f>
              <c:strCache>
                <c:ptCount val="1"/>
                <c:pt idx="0">
                  <c:v>НАЛОГИ НА ИМУЩЕСТВО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'2025-2027'!$G$33:$I$33</c:f>
              <c:numCache>
                <c:formatCode>General</c:formatCode>
                <c:ptCount val="3"/>
                <c:pt idx="0">
                  <c:v>29.5</c:v>
                </c:pt>
                <c:pt idx="1">
                  <c:v>29.8</c:v>
                </c:pt>
                <c:pt idx="2">
                  <c:v>29.8</c:v>
                </c:pt>
              </c:numCache>
            </c:numRef>
          </c:val>
        </c:ser>
        <c:ser>
          <c:idx val="4"/>
          <c:order val="4"/>
          <c:tx>
            <c:strRef>
              <c:f>'2025-2027'!$F$34</c:f>
              <c:strCache>
                <c:ptCount val="1"/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'2025-2027'!$G$34:$I$34</c:f>
            </c:numRef>
          </c:val>
        </c:ser>
        <c:ser>
          <c:idx val="5"/>
          <c:order val="5"/>
          <c:tx>
            <c:strRef>
              <c:f>'2025-2027'!$F$35</c:f>
              <c:strCache>
                <c:ptCount val="1"/>
                <c:pt idx="0">
                  <c:v>ГОСУДАРСТВЕННАЯ ПОШЛИНА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'2025-2027'!$G$35:$I$35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5697024"/>
        <c:axId val="165822464"/>
        <c:axId val="0"/>
      </c:bar3DChart>
      <c:catAx>
        <c:axId val="1656970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5822464"/>
        <c:crosses val="autoZero"/>
        <c:auto val="1"/>
        <c:lblAlgn val="ctr"/>
        <c:lblOffset val="100"/>
        <c:noMultiLvlLbl val="0"/>
      </c:catAx>
      <c:valAx>
        <c:axId val="1658224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5697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437970629970998"/>
          <c:y val="7.4959339147263604E-2"/>
          <c:w val="0.21589385055205224"/>
          <c:h val="0.92153045235629683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2025 год</a:t>
            </a:r>
          </a:p>
        </c:rich>
      </c:tx>
      <c:layout>
        <c:manualLayout>
          <c:xMode val="edge"/>
          <c:yMode val="edge"/>
          <c:x val="0.44918460779513836"/>
          <c:y val="3.0372064970390824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9685532976498857E-2"/>
          <c:y val="8.5209044630080291E-2"/>
          <c:w val="0.35358439820036441"/>
          <c:h val="0.8922288273526422"/>
        </c:manualLayout>
      </c:layout>
      <c:pieChart>
        <c:varyColors val="1"/>
        <c:ser>
          <c:idx val="0"/>
          <c:order val="0"/>
          <c:tx>
            <c:strRef>
              <c:f>'2025-2027'!$B$124</c:f>
              <c:strCache>
                <c:ptCount val="1"/>
                <c:pt idx="0">
                  <c:v>2025 год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</c:spPr>
          </c:dPt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multiLvlStrRef>
              <c:f>'2025-2027'!$A$125:$B$130</c:f>
              <c:multiLvlStrCache>
                <c:ptCount val="6"/>
                <c:lvl>
                  <c:pt idx="0">
                    <c:v>16900,6</c:v>
                  </c:pt>
                  <c:pt idx="1">
                    <c:v>169,6</c:v>
                  </c:pt>
                  <c:pt idx="2">
                    <c:v>4424</c:v>
                  </c:pt>
                  <c:pt idx="3">
                    <c:v>2601</c:v>
                  </c:pt>
                  <c:pt idx="4">
                    <c:v>3887,2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'2025-2027'!$B$125:$B$130</c:f>
              <c:numCache>
                <c:formatCode>General</c:formatCode>
                <c:ptCount val="6"/>
                <c:pt idx="0">
                  <c:v>16900.599999999999</c:v>
                </c:pt>
                <c:pt idx="1">
                  <c:v>169.6</c:v>
                </c:pt>
                <c:pt idx="2">
                  <c:v>4424</c:v>
                </c:pt>
                <c:pt idx="3">
                  <c:v>2601</c:v>
                </c:pt>
                <c:pt idx="4">
                  <c:v>3887.2</c:v>
                </c:pt>
                <c:pt idx="5">
                  <c:v>450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43662023421467788"/>
          <c:y val="0.10465748054460593"/>
          <c:w val="0.56197435377606542"/>
          <c:h val="0.85075655671132999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на 2026 год</a:t>
            </a:r>
          </a:p>
        </c:rich>
      </c:tx>
      <c:layout>
        <c:manualLayout>
          <c:xMode val="edge"/>
          <c:yMode val="edge"/>
          <c:x val="0.31797748965589828"/>
          <c:y val="2.93342082239720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078719301080949E-2"/>
          <c:y val="0.22738154658919793"/>
          <c:w val="0.40570766020002857"/>
          <c:h val="0.73209108090752828"/>
        </c:manualLayout>
      </c:layout>
      <c:pieChart>
        <c:varyColors val="1"/>
        <c:ser>
          <c:idx val="0"/>
          <c:order val="0"/>
          <c:tx>
            <c:strRef>
              <c:f>'2025-2027'!$C$124</c:f>
              <c:strCache>
                <c:ptCount val="1"/>
                <c:pt idx="0">
                  <c:v>2026 год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multiLvlStrRef>
              <c:f>'2025-2027'!$F$143:$G$148</c:f>
              <c:multiLvlStrCache>
                <c:ptCount val="6"/>
                <c:lvl>
                  <c:pt idx="0">
                    <c:v>15775,2</c:v>
                  </c:pt>
                  <c:pt idx="1">
                    <c:v>176,4</c:v>
                  </c:pt>
                  <c:pt idx="2">
                    <c:v>4435</c:v>
                  </c:pt>
                  <c:pt idx="3">
                    <c:v>2551</c:v>
                  </c:pt>
                  <c:pt idx="4">
                    <c:v>2543,6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'2025-2027'!$C$125:$C$130</c:f>
              <c:numCache>
                <c:formatCode>General</c:formatCode>
                <c:ptCount val="6"/>
                <c:pt idx="0">
                  <c:v>15775.199999999999</c:v>
                </c:pt>
                <c:pt idx="1">
                  <c:v>176.4</c:v>
                </c:pt>
                <c:pt idx="2">
                  <c:v>4435</c:v>
                </c:pt>
                <c:pt idx="3">
                  <c:v>2501</c:v>
                </c:pt>
                <c:pt idx="4">
                  <c:v>2291.3000000000002</c:v>
                </c:pt>
                <c:pt idx="5">
                  <c:v>450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3632569447466072"/>
          <c:y val="0.17697137264908849"/>
          <c:w val="0.45480028997308503"/>
          <c:h val="0.82302862735091153"/>
        </c:manualLayout>
      </c:layout>
      <c:overlay val="0"/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на 2027 год</a:t>
            </a:r>
          </a:p>
        </c:rich>
      </c:tx>
      <c:layout>
        <c:manualLayout>
          <c:xMode val="edge"/>
          <c:yMode val="edge"/>
          <c:x val="0.31797748965589828"/>
          <c:y val="2.93342082239720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8216755871221574E-2"/>
          <c:y val="0.17841269485189995"/>
          <c:w val="0.45264112378790045"/>
          <c:h val="0.79305282871375726"/>
        </c:manualLayout>
      </c:layout>
      <c:pieChart>
        <c:varyColors val="1"/>
        <c:ser>
          <c:idx val="0"/>
          <c:order val="0"/>
          <c:tx>
            <c:strRef>
              <c:f>'2025-2027'!$C$124</c:f>
              <c:strCache>
                <c:ptCount val="1"/>
                <c:pt idx="0">
                  <c:v>2026 год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multiLvlStrRef>
              <c:f>'2025-2027'!$F$152:$G$157</c:f>
              <c:multiLvlStrCache>
                <c:ptCount val="6"/>
                <c:lvl>
                  <c:pt idx="0">
                    <c:v>15775,2</c:v>
                  </c:pt>
                  <c:pt idx="1">
                    <c:v>183,4</c:v>
                  </c:pt>
                  <c:pt idx="2">
                    <c:v>4445</c:v>
                  </c:pt>
                  <c:pt idx="3">
                    <c:v>2551</c:v>
                  </c:pt>
                  <c:pt idx="4">
                    <c:v>2586,7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'2025-2027'!$C$125:$C$130</c:f>
              <c:numCache>
                <c:formatCode>General</c:formatCode>
                <c:ptCount val="6"/>
                <c:pt idx="0">
                  <c:v>15775.199999999999</c:v>
                </c:pt>
                <c:pt idx="1">
                  <c:v>176.4</c:v>
                </c:pt>
                <c:pt idx="2">
                  <c:v>4435</c:v>
                </c:pt>
                <c:pt idx="3">
                  <c:v>2501</c:v>
                </c:pt>
                <c:pt idx="4">
                  <c:v>2291.3000000000002</c:v>
                </c:pt>
                <c:pt idx="5">
                  <c:v>450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2620796518869051"/>
          <c:y val="0.15026204583628933"/>
          <c:w val="0.46491801909040636"/>
          <c:h val="0.84973795416371067"/>
        </c:manualLayout>
      </c:layout>
      <c:overlay val="0"/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'2025-2027'!$A$170</c:f>
              <c:strCache>
                <c:ptCount val="1"/>
                <c:pt idx="0">
                  <c:v>дотации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'2025-2027'!$B$169:$D$169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'2025-2027'!$B$170:$D$170</c:f>
              <c:numCache>
                <c:formatCode>General</c:formatCode>
                <c:ptCount val="3"/>
                <c:pt idx="0">
                  <c:v>449.2</c:v>
                </c:pt>
                <c:pt idx="1">
                  <c:v>151.80000000000001</c:v>
                </c:pt>
                <c:pt idx="2">
                  <c:v>133.80000000000001</c:v>
                </c:pt>
              </c:numCache>
            </c:numRef>
          </c:val>
        </c:ser>
        <c:ser>
          <c:idx val="1"/>
          <c:order val="1"/>
          <c:tx>
            <c:strRef>
              <c:f>'2025-2027'!$A$171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D092A7">
                <a:lumMod val="75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'2025-2027'!$B$169:$D$169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'2025-2027'!$B$171:$D$171</c:f>
              <c:numCache>
                <c:formatCode>General</c:formatCode>
                <c:ptCount val="3"/>
                <c:pt idx="0">
                  <c:v>327.7</c:v>
                </c:pt>
                <c:pt idx="1">
                  <c:v>183.1</c:v>
                </c:pt>
                <c:pt idx="2">
                  <c:v>218.9</c:v>
                </c:pt>
              </c:numCache>
            </c:numRef>
          </c:val>
        </c:ser>
        <c:ser>
          <c:idx val="2"/>
          <c:order val="2"/>
          <c:tx>
            <c:strRef>
              <c:f>'2025-2027'!$A$172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FEFAC9">
                <a:lumMod val="75000"/>
              </a:srgbClr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'2025-2027'!$B$169:$D$169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'2025-2027'!$B$172:$D$172</c:f>
              <c:numCache>
                <c:formatCode>0.0</c:formatCode>
                <c:ptCount val="3"/>
                <c:pt idx="0" formatCode="General">
                  <c:v>1113.7</c:v>
                </c:pt>
                <c:pt idx="1">
                  <c:v>1047.0999999999999</c:v>
                </c:pt>
                <c:pt idx="2" formatCode="General">
                  <c:v>1047.2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one"/>
        <c:axId val="44078976"/>
        <c:axId val="44082304"/>
        <c:axId val="45953472"/>
      </c:bar3DChart>
      <c:catAx>
        <c:axId val="440789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082304"/>
        <c:crosses val="autoZero"/>
        <c:auto val="1"/>
        <c:lblAlgn val="ctr"/>
        <c:lblOffset val="100"/>
        <c:noMultiLvlLbl val="0"/>
      </c:catAx>
      <c:valAx>
        <c:axId val="44082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078976"/>
        <c:crosses val="autoZero"/>
        <c:crossBetween val="between"/>
      </c:valAx>
      <c:serAx>
        <c:axId val="45953472"/>
        <c:scaling>
          <c:orientation val="minMax"/>
        </c:scaling>
        <c:delete val="1"/>
        <c:axPos val="b"/>
        <c:majorTickMark val="none"/>
        <c:minorTickMark val="none"/>
        <c:tickLblPos val="nextTo"/>
        <c:crossAx val="44082304"/>
        <c:crosses val="autoZero"/>
      </c:serAx>
    </c:plotArea>
    <c:legend>
      <c:legendPos val="b"/>
      <c:layout>
        <c:manualLayout>
          <c:xMode val="edge"/>
          <c:yMode val="edge"/>
          <c:x val="0.16043143044619423"/>
          <c:y val="0.94053368667304871"/>
          <c:w val="0.6846925853018373"/>
          <c:h val="4.7388942072996772E-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Бюджет!$C$59</c:f>
              <c:strCache>
                <c:ptCount val="1"/>
                <c:pt idx="0">
                  <c:v>другие расходы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5462668816039986E-17"/>
                  <c:y val="9.722222222222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C12-41F0-8D1E-FFB12EDADDBE}"/>
                </c:ext>
              </c:extLst>
            </c:dLbl>
            <c:dLbl>
              <c:idx val="1"/>
              <c:layout>
                <c:manualLayout>
                  <c:x val="0"/>
                  <c:y val="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C12-41F0-8D1E-FFB12EDADDBE}"/>
                </c:ext>
              </c:extLst>
            </c:dLbl>
            <c:dLbl>
              <c:idx val="2"/>
              <c:layout>
                <c:manualLayout>
                  <c:x val="-5.5555555555555558E-3"/>
                  <c:y val="7.8703703703703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C12-41F0-8D1E-FFB12EDADD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Бюджет!$D$57:$F$57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Бюджет!$D$59:$F$59</c:f>
              <c:numCache>
                <c:formatCode>#,##0.0</c:formatCode>
                <c:ptCount val="3"/>
                <c:pt idx="0">
                  <c:v>649.79999999999995</c:v>
                </c:pt>
                <c:pt idx="1">
                  <c:v>384.6</c:v>
                </c:pt>
                <c:pt idx="2">
                  <c:v>359.8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C12-41F0-8D1E-FFB12EDADDBE}"/>
            </c:ext>
          </c:extLst>
        </c:ser>
        <c:ser>
          <c:idx val="0"/>
          <c:order val="1"/>
          <c:tx>
            <c:strRef>
              <c:f>Бюджет!$C$58</c:f>
              <c:strCache>
                <c:ptCount val="1"/>
                <c:pt idx="0">
                  <c:v>социальные расходы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000000000000001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12-41F0-8D1E-FFB12EDADDBE}"/>
                </c:ext>
              </c:extLst>
            </c:dLbl>
            <c:dLbl>
              <c:idx val="1"/>
              <c:layout>
                <c:manualLayout>
                  <c:x val="8.3333333333333332E-3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C12-41F0-8D1E-FFB12EDADDBE}"/>
                </c:ext>
              </c:extLst>
            </c:dLbl>
            <c:dLbl>
              <c:idx val="2"/>
              <c:layout>
                <c:manualLayout>
                  <c:x val="3.0555555555555555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C12-41F0-8D1E-FFB12EDADD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Бюджет!$D$57:$F$57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Бюджет!$D$58:$F$58</c:f>
              <c:numCache>
                <c:formatCode>#,##0.0</c:formatCode>
                <c:ptCount val="3"/>
                <c:pt idx="0">
                  <c:v>1695.9</c:v>
                </c:pt>
                <c:pt idx="1">
                  <c:v>1410.5</c:v>
                </c:pt>
                <c:pt idx="2">
                  <c:v>1466.3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12-41F0-8D1E-FFB12EDADD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56597120"/>
        <c:axId val="63225856"/>
        <c:axId val="104484864"/>
      </c:bar3DChart>
      <c:catAx>
        <c:axId val="56597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3225856"/>
        <c:crosses val="autoZero"/>
        <c:auto val="1"/>
        <c:lblAlgn val="ctr"/>
        <c:lblOffset val="100"/>
        <c:noMultiLvlLbl val="0"/>
      </c:catAx>
      <c:valAx>
        <c:axId val="63225856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6597120"/>
        <c:crosses val="autoZero"/>
        <c:crossBetween val="between"/>
      </c:valAx>
      <c:serAx>
        <c:axId val="104484864"/>
        <c:scaling>
          <c:orientation val="minMax"/>
        </c:scaling>
        <c:delete val="1"/>
        <c:axPos val="b"/>
        <c:majorTickMark val="none"/>
        <c:minorTickMark val="none"/>
        <c:tickLblPos val="nextTo"/>
        <c:crossAx val="63225856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/>
              <a:t>Бюджет</a:t>
            </a:r>
            <a:r>
              <a:rPr lang="ru-RU" sz="1800" b="1" baseline="0"/>
              <a:t> </a:t>
            </a:r>
            <a:r>
              <a:rPr lang="ru-RU" sz="1800" b="1"/>
              <a:t>округа по функциональной классификации расходов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071544181977253"/>
          <c:y val="7.0343038314281903E-2"/>
          <c:w val="0.84928455818022752"/>
          <c:h val="0.587054450108190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Бюджет!$J$12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Бюджет!$J$13:$J$22</c:f>
              <c:numCache>
                <c:formatCode>0.0</c:formatCode>
                <c:ptCount val="10"/>
                <c:pt idx="0">
                  <c:v>246.8</c:v>
                </c:pt>
                <c:pt idx="1">
                  <c:v>3.7</c:v>
                </c:pt>
                <c:pt idx="2">
                  <c:v>27.4</c:v>
                </c:pt>
                <c:pt idx="3">
                  <c:v>155.9</c:v>
                </c:pt>
                <c:pt idx="4">
                  <c:v>214.1</c:v>
                </c:pt>
                <c:pt idx="5">
                  <c:v>1.8</c:v>
                </c:pt>
                <c:pt idx="6">
                  <c:v>1453.6</c:v>
                </c:pt>
                <c:pt idx="7">
                  <c:v>139.69999999999999</c:v>
                </c:pt>
                <c:pt idx="8">
                  <c:v>31.5</c:v>
                </c:pt>
                <c:pt idx="9">
                  <c:v>71.099999999999994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CD-4CB8-B0DD-1DD7EC6F5462}"/>
            </c:ext>
          </c:extLst>
        </c:ser>
        <c:ser>
          <c:idx val="1"/>
          <c:order val="1"/>
          <c:tx>
            <c:strRef>
              <c:f>Бюджет!$K$12</c:f>
              <c:strCache>
                <c:ptCount val="1"/>
                <c:pt idx="0">
                  <c:v>2026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Бюджет!$K$13:$K$22</c:f>
              <c:numCache>
                <c:formatCode>0.0</c:formatCode>
                <c:ptCount val="10"/>
                <c:pt idx="0">
                  <c:v>150</c:v>
                </c:pt>
                <c:pt idx="1">
                  <c:v>4.0999999999999996</c:v>
                </c:pt>
                <c:pt idx="2">
                  <c:v>17.2</c:v>
                </c:pt>
                <c:pt idx="3">
                  <c:v>153.5</c:v>
                </c:pt>
                <c:pt idx="4">
                  <c:v>58.1</c:v>
                </c:pt>
                <c:pt idx="5">
                  <c:v>1.8</c:v>
                </c:pt>
                <c:pt idx="6">
                  <c:v>1217.7</c:v>
                </c:pt>
                <c:pt idx="7">
                  <c:v>113.36</c:v>
                </c:pt>
                <c:pt idx="8">
                  <c:v>33.200000000000003</c:v>
                </c:pt>
                <c:pt idx="9">
                  <c:v>46.4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ACD-4CB8-B0DD-1DD7EC6F5462}"/>
            </c:ext>
          </c:extLst>
        </c:ser>
        <c:ser>
          <c:idx val="2"/>
          <c:order val="2"/>
          <c:tx>
            <c:strRef>
              <c:f>Бюджет!$L$12</c:f>
              <c:strCache>
                <c:ptCount val="1"/>
                <c:pt idx="0">
                  <c:v>2027 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Бюджет!$L$13:$L$22</c:f>
              <c:numCache>
                <c:formatCode>0.0</c:formatCode>
                <c:ptCount val="10"/>
                <c:pt idx="0">
                  <c:v>139.69999999999999</c:v>
                </c:pt>
                <c:pt idx="1">
                  <c:v>4.2</c:v>
                </c:pt>
                <c:pt idx="2">
                  <c:v>16.399999999999999</c:v>
                </c:pt>
                <c:pt idx="3">
                  <c:v>145</c:v>
                </c:pt>
                <c:pt idx="4">
                  <c:v>52.7</c:v>
                </c:pt>
                <c:pt idx="5">
                  <c:v>1.8</c:v>
                </c:pt>
                <c:pt idx="6">
                  <c:v>1279.2</c:v>
                </c:pt>
                <c:pt idx="7">
                  <c:v>104.7</c:v>
                </c:pt>
                <c:pt idx="8">
                  <c:v>35.299999999999997</c:v>
                </c:pt>
                <c:pt idx="9">
                  <c:v>47.1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ACD-4CB8-B0DD-1DD7EC6F5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6504704"/>
        <c:axId val="146551552"/>
        <c:axId val="0"/>
      </c:bar3DChart>
      <c:catAx>
        <c:axId val="146504704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6551552"/>
        <c:crosses val="autoZero"/>
        <c:auto val="1"/>
        <c:lblAlgn val="ctr"/>
        <c:lblOffset val="100"/>
        <c:noMultiLvlLbl val="0"/>
      </c:catAx>
      <c:valAx>
        <c:axId val="14655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6504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'Для пояснительной (2)'!$B$90</c:f>
              <c:strCache>
                <c:ptCount val="1"/>
                <c:pt idx="0">
                  <c:v>Программные раходы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'Для пояснительной (2)'!$C$89:$E$89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'Для пояснительной (2)'!$C$90:$E$90</c:f>
              <c:numCache>
                <c:formatCode>0.0</c:formatCode>
                <c:ptCount val="3"/>
                <c:pt idx="0">
                  <c:v>2323.8000000000002</c:v>
                </c:pt>
                <c:pt idx="1">
                  <c:v>1778.2</c:v>
                </c:pt>
                <c:pt idx="2">
                  <c:v>1809.5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CB-470D-B676-DF88D5C6CE5B}"/>
            </c:ext>
          </c:extLst>
        </c:ser>
        <c:ser>
          <c:idx val="1"/>
          <c:order val="1"/>
          <c:tx>
            <c:strRef>
              <c:f>'Для пояснительной (2)'!$B$91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'Для пояснительной (2)'!$C$89:$E$89</c:f>
              <c:strCache>
                <c:ptCount val="3"/>
                <c:pt idx="0">
                  <c:v>2025 год</c:v>
                </c:pt>
                <c:pt idx="1">
                  <c:v>2026 год</c:v>
                </c:pt>
                <c:pt idx="2">
                  <c:v>2027 год</c:v>
                </c:pt>
              </c:strCache>
            </c:strRef>
          </c:cat>
          <c:val>
            <c:numRef>
              <c:f>'Для пояснительной (2)'!$C$91:$E$91</c:f>
              <c:numCache>
                <c:formatCode>0.0</c:formatCode>
                <c:ptCount val="3"/>
                <c:pt idx="0">
                  <c:v>22</c:v>
                </c:pt>
                <c:pt idx="1">
                  <c:v>17</c:v>
                </c:pt>
                <c:pt idx="2">
                  <c:v>16.600000000000001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CB-470D-B676-DF88D5C6CE5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6000768"/>
        <c:axId val="54804864"/>
      </c:barChart>
      <c:catAx>
        <c:axId val="46000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4804864"/>
        <c:crosses val="autoZero"/>
        <c:auto val="1"/>
        <c:lblAlgn val="ctr"/>
        <c:lblOffset val="100"/>
        <c:noMultiLvlLbl val="0"/>
      </c:catAx>
      <c:valAx>
        <c:axId val="5480486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6000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6B061-D37E-46C8-A2D9-71D191572528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8D9D4-191C-4414-A2D1-22AA39AD0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12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8D9D4-191C-4414-A2D1-22AA39AD057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55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88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905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549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21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058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931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40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038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48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03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303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laid">
          <a:fgClr>
            <a:schemeClr val="tx2">
              <a:lumMod val="40000"/>
              <a:lumOff val="60000"/>
            </a:schemeClr>
          </a:fgClr>
          <a:bgClr>
            <a:schemeClr val="tx2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41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7.wmf"/><Relationship Id="rId4" Type="http://schemas.openxmlformats.org/officeDocument/2006/relationships/image" Target="../media/image1.jpeg"/><Relationship Id="rId9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20687"/>
          </a:xfrm>
          <a:noFill/>
          <a:ln>
            <a:solidFill>
              <a:srgbClr val="FF0000"/>
            </a:solidFill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707808"/>
            <a:ext cx="8136903" cy="5673520"/>
          </a:xfrm>
          <a:scene3d>
            <a:camera prst="obliqueTopRight"/>
            <a:lightRig rig="threePt" dir="t"/>
          </a:scene3d>
          <a:sp3d>
            <a:bevelT prst="relaxedInset"/>
          </a:sp3d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Чунского 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2025 год 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плановый период </a:t>
            </a:r>
          </a:p>
          <a:p>
            <a:pPr algn="ctr"/>
            <a:r>
              <a:rPr lang="ru-RU" sz="3600" b="1" cap="all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 и 2027 годов</a:t>
            </a:r>
          </a:p>
          <a:p>
            <a:pPr algn="ctr"/>
            <a:endParaRPr lang="ru-RU" sz="3600" b="1" cap="all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ешение думы Чунского муниципального округа </a:t>
            </a: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№ 87 от 25.12.2024 года</a:t>
            </a: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62068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неналоговых доходов бюджета округа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7572869"/>
              </p:ext>
            </p:extLst>
          </p:nvPr>
        </p:nvGraphicFramePr>
        <p:xfrm>
          <a:off x="107504" y="987763"/>
          <a:ext cx="9036496" cy="3377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585242"/>
              </p:ext>
            </p:extLst>
          </p:nvPr>
        </p:nvGraphicFramePr>
        <p:xfrm>
          <a:off x="0" y="4005064"/>
          <a:ext cx="4644008" cy="285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6860113"/>
              </p:ext>
            </p:extLst>
          </p:nvPr>
        </p:nvGraphicFramePr>
        <p:xfrm>
          <a:off x="4499992" y="4005064"/>
          <a:ext cx="4644008" cy="285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155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/>
          <p:nvPr/>
        </p:nvSpPr>
        <p:spPr>
          <a:xfrm>
            <a:off x="307156" y="395105"/>
            <a:ext cx="8064869" cy="64806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Безвозмездные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поступления от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других бюджетов бюджетной системы Российской Федерации 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4669769"/>
              </p:ext>
            </p:extLst>
          </p:nvPr>
        </p:nvGraphicFramePr>
        <p:xfrm>
          <a:off x="0" y="548680"/>
          <a:ext cx="9144000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731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68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/>
          <p:cNvSpPr txBox="1"/>
          <p:nvPr/>
        </p:nvSpPr>
        <p:spPr>
          <a:xfrm>
            <a:off x="412337" y="719137"/>
            <a:ext cx="8352862" cy="504062"/>
          </a:xfrm>
          <a:prstGeom prst="rect">
            <a:avLst/>
          </a:prstGeom>
        </p:spPr>
        <p:txBody>
          <a:bodyPr wrap="square" rtlCol="0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округа на 2025-2027 годы социально-ориентирован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589493"/>
              </p:ext>
            </p:extLst>
          </p:nvPr>
        </p:nvGraphicFramePr>
        <p:xfrm>
          <a:off x="1" y="1223198"/>
          <a:ext cx="9144000" cy="5634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543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4890009"/>
              </p:ext>
            </p:extLst>
          </p:nvPr>
        </p:nvGraphicFramePr>
        <p:xfrm>
          <a:off x="1" y="476672"/>
          <a:ext cx="9144000" cy="638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9121" y="719137"/>
            <a:ext cx="7885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 Чунского муниципального округа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2025 год и плановый период 2026 и 2027 годов является программным.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01.01.2025 года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Чунском муниципальном округе приняты к реализации 27 муниципальных программ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458122"/>
              </p:ext>
            </p:extLst>
          </p:nvPr>
        </p:nvGraphicFramePr>
        <p:xfrm>
          <a:off x="1513" y="1844824"/>
          <a:ext cx="9144000" cy="5019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940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63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97766"/>
              </p:ext>
            </p:extLst>
          </p:nvPr>
        </p:nvGraphicFramePr>
        <p:xfrm>
          <a:off x="0" y="719136"/>
          <a:ext cx="9143999" cy="6090352"/>
        </p:xfrm>
        <a:graphic>
          <a:graphicData uri="http://schemas.openxmlformats.org/drawingml/2006/table">
            <a:tbl>
              <a:tblPr/>
              <a:tblGrid>
                <a:gridCol w="2161187">
                  <a:extLst>
                    <a:ext uri="{9D8B030D-6E8A-4147-A177-3AD203B41FA5}">
                      <a16:colId xmlns:a16="http://schemas.microsoft.com/office/drawing/2014/main" xmlns="" val="1918077417"/>
                    </a:ext>
                  </a:extLst>
                </a:gridCol>
                <a:gridCol w="884579">
                  <a:extLst>
                    <a:ext uri="{9D8B030D-6E8A-4147-A177-3AD203B41FA5}">
                      <a16:colId xmlns:a16="http://schemas.microsoft.com/office/drawing/2014/main" xmlns="" val="786075461"/>
                    </a:ext>
                  </a:extLst>
                </a:gridCol>
                <a:gridCol w="884579">
                  <a:extLst>
                    <a:ext uri="{9D8B030D-6E8A-4147-A177-3AD203B41FA5}">
                      <a16:colId xmlns:a16="http://schemas.microsoft.com/office/drawing/2014/main" xmlns="" val="2541577398"/>
                    </a:ext>
                  </a:extLst>
                </a:gridCol>
                <a:gridCol w="884579">
                  <a:extLst>
                    <a:ext uri="{9D8B030D-6E8A-4147-A177-3AD203B41FA5}">
                      <a16:colId xmlns:a16="http://schemas.microsoft.com/office/drawing/2014/main" xmlns="" val="696687810"/>
                    </a:ext>
                  </a:extLst>
                </a:gridCol>
                <a:gridCol w="2133340">
                  <a:extLst>
                    <a:ext uri="{9D8B030D-6E8A-4147-A177-3AD203B41FA5}">
                      <a16:colId xmlns:a16="http://schemas.microsoft.com/office/drawing/2014/main" xmlns="" val="327229495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34784711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3846089286"/>
                    </a:ext>
                  </a:extLst>
                </a:gridCol>
                <a:gridCol w="755575">
                  <a:extLst>
                    <a:ext uri="{9D8B030D-6E8A-4147-A177-3AD203B41FA5}">
                      <a16:colId xmlns:a16="http://schemas.microsoft.com/office/drawing/2014/main" xmlns="" val="3141116612"/>
                    </a:ext>
                  </a:extLst>
                </a:gridCol>
              </a:tblGrid>
              <a:tr h="1590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45358177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«Пожарная безопасность»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14 912,60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9 740,00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9 420,00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«Экономическое развитие»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116,00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116,00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116,00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570879"/>
                  </a:ext>
                </a:extLst>
              </a:tr>
              <a:tr h="521344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«Поощрение граждан и организаций за заслуги в социально-экономическом развитии»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500,00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500,00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500,00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«Обеспечение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услугами связи малонаселенных населенных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пунктов»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180,00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180,00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5874734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муниципальной службы»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16 455,10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18 331,00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20 471,00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дорожного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хозяйства»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152 991,60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  <a:tabLst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149 844,2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141 901,20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579040"/>
                  </a:ext>
                </a:extLst>
              </a:tr>
              <a:tr h="46331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«Молодежь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Чунского муниципального округа Иркутской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области»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500,00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500,00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500,00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«Муниципальная собственность»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131 523,70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79 395,50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72 792,10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39955086"/>
                  </a:ext>
                </a:extLst>
              </a:tr>
              <a:tr h="310644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«Повышение финансовой грамотности населения»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«Муниципальное управление»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187 615,90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103 803,3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94 783,70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6295714"/>
                  </a:ext>
                </a:extLst>
              </a:tr>
              <a:tr h="62244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«Комплексные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меры профилактики злоупотребления наркотическими средствами, токсическими и психотропными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веществами»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110,00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110,00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110,00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«Формирование современной городской среды»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23 021,40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2765385"/>
                  </a:ext>
                </a:extLst>
              </a:tr>
              <a:tr h="63605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«Социальная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поддержка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населения»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117,00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117,00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117,00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сельского хозяйства и регулирование рынков сельскохозяйственной продукции, сырья и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продовольствия»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6835454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«Здоровье»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210,00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150,00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150,00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«Охрана труда»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39,4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69194253"/>
                  </a:ext>
                </a:extLst>
              </a:tr>
              <a:tr h="45833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системы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образования»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1 440 153,30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1 212 816,70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1 274 036,80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«Реализация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государственной национальной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политики»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85553575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культуры и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спорта»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235 662,10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177 012,60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169 429,20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«Профилактика правонарушений»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55,0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80774657"/>
                  </a:ext>
                </a:extLst>
              </a:tr>
              <a:tr h="31802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«Безопасность»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12 939,90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7 428,80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6 911,00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«Благоустройство территории»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2 286,3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4 109,5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4 509,5</a:t>
                      </a: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8466303"/>
                  </a:ext>
                </a:extLst>
              </a:tr>
              <a:tr h="46331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«Транспортное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населения»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2 852,00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3 330,50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2 767,00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«Переселение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граждан из ветхого и аварийного жилищного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фонда»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2985846"/>
                  </a:ext>
                </a:extLst>
              </a:tr>
              <a:tr h="320600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коммунальной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инфраструктуры»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91 571,20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533,00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562,00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«Защита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прав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потребителей»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24179628"/>
                  </a:ext>
                </a:extLst>
              </a:tr>
              <a:tr h="477041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«Молодым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семьям - доступное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жилье»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1 795,50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1 624,50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1 653,00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8246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337" y="620688"/>
            <a:ext cx="8058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«Пожарная безопасность»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5" y="1094968"/>
            <a:ext cx="19442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пожарной безопасности на территории Чунского муниципального округа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6296" y="948690"/>
            <a:ext cx="190770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первичных мер пожарной безопасности на территории Чунского муниципального округа.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прикрытия населенных пунктов Чунского муниципального округа подразделениями муниципальной пожарной охраны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4137476" cy="2825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2696"/>
            <a:ext cx="5543309" cy="311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8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7510"/>
            <a:ext cx="2190544" cy="29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536" y="1268760"/>
            <a:ext cx="6228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ответственности и материальной заинтересованности руководителей и работников организаций различных форм собственности, отдельных жителей Чунского муниципального округа Иркутской области в результатах работы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76256" y="1340768"/>
            <a:ext cx="21955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Задачи муниципальной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Поощрение граждан, коллективов и организаций за многолетний добросовестный труд, активное участие в общественной жизни, значительный трудовой, творческий, материально-финансовый вклад в социально-экономическое развитие Чунского муниципального округа и в связи с юбилейными датами, значимыми событиями.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Улучшение материального благосостояния Почетных граждан Чунского муниципального округа Иркутской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544" y="4483945"/>
            <a:ext cx="1728192" cy="232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3120"/>
            <a:ext cx="2952328" cy="433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632882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«Поощрение граждан и организаций за заслуги в социально-экономическом развитии»</a:t>
            </a:r>
          </a:p>
        </p:txBody>
      </p:sp>
    </p:spTree>
    <p:extLst>
      <p:ext uri="{BB962C8B-B14F-4D97-AF65-F5344CB8AC3E}">
        <p14:creationId xmlns:p14="http://schemas.microsoft.com/office/powerpoint/2010/main" val="369687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634379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муниципальной службы»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500" y="1034489"/>
            <a:ext cx="14041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эффективности и результативности муниципальной службы в администрации Чунского муниципального округа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Иркутской области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0044" y="1034489"/>
            <a:ext cx="298782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Совершенствование организационных и правовых механизмов профессиональной служебной деятельности муниципальных служащих.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Формирование высококвалифицированного кадрового состава муниципальной службы органов местного самоуправления.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Совершенствование работы, направленной на предупреждение коррупции в органах местного самоуправления.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Предоставление права на пенсию за выслугу лет муниципальным служащим и социальные гарантии работникам органов местного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самоуправления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843" y="4149080"/>
            <a:ext cx="4706201" cy="222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06" y="1098515"/>
            <a:ext cx="2458914" cy="301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82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259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26785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«Молодежь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Чунского муниципального округа Иркутской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91" y="1174304"/>
            <a:ext cx="3265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успешной социализации и эффективной самореализации молодежи, развитие системы патриотического и духовно-нравственного воспитания детей и молодёжи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80312" y="1401058"/>
            <a:ext cx="17636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Содействие всестороннему развитию молодёжи, создание условий для её социализации, эффективной самореализации;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Повышение качества патриотического воспитания детей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молодёжи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4365104"/>
            <a:ext cx="172819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334671"/>
            <a:ext cx="389007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" y="3583670"/>
            <a:ext cx="4389112" cy="315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09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20687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4931" y="836712"/>
            <a:ext cx="914893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Чунский </a:t>
            </a:r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</a:t>
            </a:r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 —муниципальное </a:t>
            </a:r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 в Иркутской области, образованное с 1 января 2024 года законом Иркутской области «О преобразовании всех поселений, входящих в состав Чунского районного муниципального образования Иркутской области, путем их объединения» от 24.11.2023 года № 148-оз</a:t>
            </a:r>
          </a:p>
          <a:p>
            <a:pPr algn="ctr"/>
            <a:endParaRPr lang="ru-RU" sz="22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Административный </a:t>
            </a:r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— посёлок </a:t>
            </a:r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Чунский</a:t>
            </a: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состав округа вошли восемь сельских и три городских поселения Чунского района: Балтуринское, Бунбуйское, Веселовское, Каменское, Мухинское, Новочунское, Таргизское, Червянское, а также Лесогорское, Октябрьское и </a:t>
            </a:r>
            <a:r>
              <a:rPr lang="ru-RU" sz="2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Чунское</a:t>
            </a:r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округа направлено на ускорение социально-экономического развития территории и повышение уровня жизни населения.  </a:t>
            </a:r>
            <a:endParaRPr lang="ru-RU" sz="22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01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«Повышение финансовой грамотности населения»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124744"/>
            <a:ext cx="15476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населения ключевых элементов финансовой культуры, способствующих финансовому благополучию человека, семьи и общества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1282" y="948690"/>
            <a:ext cx="26727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Мониторинг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оценка уровня финансовой грамотности населения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Проведение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информационно-просветительской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кампании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повышения уровня финансовой грамотности различных категорий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граждан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Развитие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кадрового потенциала, в том числе путём подготовки и регулярного повышения квалификации педагогических работников и преподавателей образовательных организаций, иных специалистов в области финансового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просвещения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открытости бюджетной информации, а также развитие инструментов участия граждан в бюджетном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процессе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Развитие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движения волонтёров финансового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просвещения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57312"/>
            <a:ext cx="4995626" cy="489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25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8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4813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«Комплексные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меры профилактики злоупотребления наркотическими средствами, токсическими и психотропными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веществами»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84" y="1379580"/>
            <a:ext cx="20412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Сокращение масштабов немедицинского потребления наркотических средств и психотропных веществ, формирование негативного отношения к незаконному обороту и потреблению наркотиков и существенное снижение спроса на них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9650" y="1357341"/>
            <a:ext cx="285434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1. Прогнозирование развития наркоситуации на территории Чунского муниципального округа.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2. Повышение уровня информированности населения Чунского муниципального округа о негативных последствиях немедицинского потребления наркотических средств, психотропных веществ и об ответственности за участие в их незаконном обороте.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3. Раннее выявление лиц, незаконно употребляющих наркотические средства и психотропные вещества в немедицинских целях.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4. Профилактика социально-негативных явлений среди обучающихся в общеобразовательных организациях и среди обучающихся в профессиональных образовательных организациях Чунского муниципального округа.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5. Организация и проведение комплекса мероприятий по профилактике социально-негативных явлений для лиц, попавших в трудную жизненную ситуацию.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6. Формирование профессионального сообщества специалистов по профилактике наркомании для повышения эффективности антинаркотической профилактической деятельности.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7. Совершенствование системы комплексной социальной реабилитации и ресоциализации лиц, незаконно употребляющих наркотические средства и психотропные вещества в немедицинских целях. 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8. Уничтожение дикорастущей конопли на территории Чунского муниципального округа Иркутской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417" y="1663801"/>
            <a:ext cx="3611202" cy="2407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11941"/>
            <a:ext cx="4157265" cy="2567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8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0255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75073" y="689727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«Социальная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поддержка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населения»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144755"/>
            <a:ext cx="1944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социальной поддержки граждан, основанной на принципах адресности и нуждаемости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5859" y="1052736"/>
            <a:ext cx="2607886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1. Оказание социальной поддержки отдельным категориям граждан;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2. Создание условий для развития сферы услуг, оказываемых социально ориентированными некоммерческими организациями населению Чунского муниципального округа;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3. Поддержка ветеранов и ветеранского движения в Чунском муниципальном округе;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4. Повышение качества жизни семей с детьми, создание комплексных условий для благополучия детей и подростков;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5. Снижение количества неблагополучных семей, социальных сирот, сохранение ребенку родной семьи, создание и развитие комплекса услуг, направленных на поддержку семей, раннее выявление неблагополучия семьи, деятельность по профилактике насилия и жестокого обращения с детьми по профилактике насилия и жестокого обращения с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детьми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26887"/>
            <a:ext cx="2676586" cy="24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8978"/>
            <a:ext cx="6515860" cy="3129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8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715340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«Здоровье»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196752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Улучшение здоровья населения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72200" y="1101279"/>
            <a:ext cx="27718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1. Формирование системы мотивации граждан к ведению здорового образа жизни, включая здоровое питание, способствующей укреплению общественного здоровья жителей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2. Развитие механизма межведомственного взаимодействия в создании условий для профилактики неинфекционных заболеваний, формирования потребности и ведения населением здорового образа жизни.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3. Профилактика неинфекционных заболеваний, путем проведения медицинских осмотров, включая диспансеризацию и профилактические осмотры.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4. Привлечение и развитие кадрового потенциала в сфере здравоохранения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5. Прогнозирование развития ВИЧ – инфекции, сбор и анализ состояния процессов распространения заболевания на территории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6. Реализация мероприятий по информированию населения о возможности распространения ВИЧ – инфекции и пути их заражения, формирование мотивации у населения к ведению здорового образа жизни.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7. Стабилизация эпидемиологической ситуации, связанной с распространенностью туберкулёза путем повышения осведомленности населения о туберкулезной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инфекции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204710"/>
            <a:ext cx="2688477" cy="380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3766"/>
            <a:ext cx="4171208" cy="277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40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620688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системы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образования»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983762"/>
            <a:ext cx="23397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доступности и повышение качества предоставления общедоступного и бесплатного дошкольного образования, начального общего, основного общего, среднего общего образования по основным общеобразовательным программам, дополнительного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 отдыха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оздоровления детей на территории Чунского муниципального округа Иркутской области.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Реализация основных направлений муниципальной политики в сфере образования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990020"/>
            <a:ext cx="31318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Организация предоставления общедоступного и бесплатного качественного дошкольного образования в муниципальных дошкольных образовательных организациях.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Организация предоставления общедоступного и бесплатного качественного общего образования в муниципальных общеобразовательных организациях.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Организация предоставления доступного качественного дополнительного образования в МБОУДО ЦРТ «Народные ремесла» и муниципальных образовательных организациях, в том числе обеспечение функционирования системы персонифицированного финансирования, обеспечивающей свободу выбора образовательных программ, равенство доступа к дополнительному образованию за счет средств бюджетов бюджетной системы, легкость и оперативность смены осваиваемых образовательных программ.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Организация системы отдыха, оздоровления и занятости детей и подростков, создание условий для повышения качества организации отдыха, оздоровления и занятости детей и подростков.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Решение вопросов местного значения в сфере образования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05" y="1052736"/>
            <a:ext cx="364129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097" y="2780928"/>
            <a:ext cx="3680407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802705"/>
            <a:ext cx="3690751" cy="2055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26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8303" y="233133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0925" y="647322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культуры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спорта»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88" y="1008072"/>
            <a:ext cx="6144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Сохранение и развитие культурного потенциала и наследия Чунского муниципального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Развитие физической культуры и спорта в Чунском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округе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6176" y="1340768"/>
            <a:ext cx="30101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Совершенствование системы библиотечного обслуживания, повышение качества и доступности библиотечных услуг для населения Чунского муниципального округ вне зависимости от места проживания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Повышение качества и разнообразия культурно-досуговых мероприятий в учреждениях культуры Чунского муниципального округ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Обеспечение условий для развития физической культуры и массового спорта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Обеспечение доступности, повышение качества дополнительного образования детей в сфере культуры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Развитие местного народного творчества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Обеспечение условий для реализации муниципальной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63822"/>
            <a:ext cx="2759912" cy="229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" y="4563823"/>
            <a:ext cx="3058902" cy="229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80" y="2085290"/>
            <a:ext cx="3396180" cy="226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59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4255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719137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«Безопасность»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508" y="1423809"/>
            <a:ext cx="3564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безопасности жизнедеятельности населения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152" y="1268760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безопасности населения и территории Чунского муниципального округа Иркутской области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4059"/>
            <a:ext cx="5724128" cy="381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13585"/>
            <a:ext cx="280831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59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1230" y="719137"/>
            <a:ext cx="8533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«Транспортное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обслуживание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населения»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412776"/>
            <a:ext cx="2160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пассажирского транспорта общего пользования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20272" y="1206044"/>
            <a:ext cx="20882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населения регулярным автобусным сообщением в границах Чунского муниципального округа Иркутской области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льготного проезда на автомобильном транспорте общего пользования отдельным категориям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граждан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12776"/>
            <a:ext cx="4124155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6222326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12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92696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коммунальной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инфраструктуры»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340768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надежности коммунальной инфраструктуры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8224" y="1268760"/>
            <a:ext cx="23042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Безаварийное прохождение отопительного сезона на территории Чунского муниципального округа;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Модернизация котельного оборудования на объектах социальной сферы, находящихся в муниципальной собственности Чунского муниципального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158" y="1295620"/>
            <a:ext cx="3739344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7042"/>
            <a:ext cx="4067944" cy="305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123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4675" y="728164"/>
            <a:ext cx="8245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«Молодым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семьям - доступное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жилье»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337" y="1135337"/>
            <a:ext cx="5580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механизма муниципальной поддержки молодых семей в решении жилищной проблемы в Чунском округе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0232" y="1117286"/>
            <a:ext cx="20882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Оказание за счет средств районного бюджета и совокупности привлеченных средств федерального и (или) областного бюджетов, а также внебюджетных источников финансирования поддержки молодых семей при решении жилищной проблемы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35665"/>
            <a:ext cx="5832648" cy="448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9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48679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4931" y="836712"/>
            <a:ext cx="91489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Бюджет (от старонормандского «bougette» — кошель, сумка, кожаный мешок) —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46" y="2168690"/>
            <a:ext cx="6961430" cy="462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6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6145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8273" y="702338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программа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«Экономическое развитие»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102448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условий для реализации экономического потенциала и формирования благоприятного предпринимательского климата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7736" y="1102578"/>
            <a:ext cx="237626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Осуществление эффективной политики, содействующей развитию экономического потенциала;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Создание условий для вовлечения граждан в предпринимательскую деятельность;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Содействие развитию конкуренции и стимулированию деловой активности в рыночных сегментах;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Повышение территориальной доступности товаров и услуг для населения;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Содействие продвижению местных товаров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услуг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3664"/>
            <a:ext cx="4592111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73460"/>
            <a:ext cx="3635901" cy="272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3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598347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«Обеспечение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услугами связи малонаселенных населенных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пунктов»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443663"/>
            <a:ext cx="4105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связи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92080" y="1412776"/>
            <a:ext cx="38703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услугами связи малонаселенных пунктов, расположенных на территории Чунского муниципального округа Иркутской области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71805"/>
            <a:ext cx="4248472" cy="364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39537"/>
            <a:ext cx="4285353" cy="428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0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4" y="2400757"/>
            <a:ext cx="6696744" cy="446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332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954" y="620688"/>
            <a:ext cx="9128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дорожного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хозяйства»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84" y="968861"/>
            <a:ext cx="42648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бесперебойного и безопасного функционирования дорожного хозяйства и развитие сети искусственных сооружений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95574" y="948690"/>
            <a:ext cx="24482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1.Обеспечение сохранности автомобильных дорог общего пользования, находящихся в муниципальной собственности Чунского муниципального округа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надежной работы наружного освещения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Повышение безопасности дорожного движения на территории Чунского муниципального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42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2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0764" y="693749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«Муниципальная собственность»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268760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эффективности управления муниципальным имуществом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8224" y="1268760"/>
            <a:ext cx="25488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Создание необходимых условий для эффективного управления муниципальной собственностью Чунского муниципального округа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Реализация основных направлений муниципальной политики в сфере управления муниципальной собственностью Чунского муниципального округа Иркутской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39951"/>
            <a:ext cx="3446659" cy="2584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38" y="4113468"/>
            <a:ext cx="5732040" cy="27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7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293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8180" y="736847"/>
            <a:ext cx="8101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«Муниципальное управление»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136957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открытости и эффективности деятельности, развитие и содержание администрации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55013" y="1136957"/>
            <a:ext cx="23762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Повышение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качества и эффективности функционирования органов местного самоуправления на основе использования информационных и коммуникационных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Обеспечение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реализации программы                    3. Обеспечение сбалансированности и устойчивости бюджета Чунского муниципального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5441"/>
            <a:ext cx="6723104" cy="447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3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5" y="719137"/>
            <a:ext cx="9036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современной городской среды»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108" y="1119247"/>
            <a:ext cx="4730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благоустройства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1196752"/>
            <a:ext cx="194421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благоустройства дворовых территорий и общественных пространств Чунского муниципального округа, в том числе с вовлечением заинтересованных лиц в реализацию мероприятий по благоустройству.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8" y="2276872"/>
            <a:ext cx="6852309" cy="442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35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14" y="3964028"/>
            <a:ext cx="4342797" cy="289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3714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сельского хозяйства и регулирование рынков сельскохозяйственной продукции, сырья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продовольствия»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3591" y="1328574"/>
            <a:ext cx="24482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 Стимулирование роста производства основных видов сельскохозяйственной продукции в Чунском муниципальном округе.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 Повышение престижа сельскохозяйственных профессий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 Техническая и технологическая модернизация агропромышленного комплекса Чунского муниципального округа.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  Развитие рынков сельскохозяйственной продукции, сырья и продовольствия в Чунском муниципальном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округе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326" y="1556792"/>
            <a:ext cx="3071346" cy="460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12776"/>
            <a:ext cx="2376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условий для развития сельскохозяйственного производства, расширения рынка сельскохозяйственной продукции, сырья и продовольствия в Чунском муниципальном округе Иркутской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9488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6137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71913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«Охрана труда»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2" y="1196751"/>
            <a:ext cx="2556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Сохранение жизни и здоровья человека в процессе труда на территории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1111328"/>
            <a:ext cx="20162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Совершенствование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трудовых отношений на основе социального партнерства в пределах полномочий органов местного самоуправления и реализация государственной политики в области охраны труда;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Улучшение условий и охраны труда, предупреждение и профилактика травматизма и профессиональной заболеваемости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работников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96751"/>
            <a:ext cx="3090669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8" y="3330168"/>
            <a:ext cx="6333742" cy="352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82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92896"/>
            <a:ext cx="6347502" cy="423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7953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719137"/>
            <a:ext cx="878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«Реализация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государственной национальной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политики»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46" y="1297190"/>
            <a:ext cx="5702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Укрепление единства народов Российской Федерации, проживающих на территории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0232" y="1124744"/>
            <a:ext cx="246028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Укрепление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единства российской нации путем поддержки народных традиций, профилактики межнациональных и межконфессиональных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Формирование общественного мнения, направленного на проявление толерантного уважения к другим народностям, а также на предупреждение экстремистской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218580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9825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337" y="719137"/>
            <a:ext cx="8677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«Профилактика правонарушений»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45" y="1223232"/>
            <a:ext cx="18951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Противодействие преступности и повышение эффективности охраны общественного порядка на территории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6216" y="1223232"/>
            <a:ext cx="261676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Создание условий для укрепления правопорядка, обеспечение общественной безопасности и профилактики правонарушений на территории Чунского муниципального округа;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Комплексное решение проблемы профилактики безнадзорности и правонарушений несовершеннолетних; эффективная социализация и реабилитация детей и подростков, находящихся в трудной жизненной ситуации; создание условий для предупреждения семейного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неблагополучия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078" y="3642620"/>
            <a:ext cx="424847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98188"/>
            <a:ext cx="385712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2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48679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719138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ДОХОДЫ И РАСХОДЫ</a:t>
            </a:r>
          </a:p>
          <a:p>
            <a:pPr indent="719138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indent="719138"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Доходы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- денежные средства, поступающие в бюджет от населения, организаций, учреждений и других бюджетов, за исключением средств, являющихся источниками финансирования дефицита бюджета. К доходам бюджетов относятся налоговые доходы, неналоговые доходы и безвозмездные поступления.</a:t>
            </a:r>
          </a:p>
          <a:p>
            <a:pPr indent="719138"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Расходы - выплачиваемые из бюджета денежные средства,  за исключением средств, являющихся источниками финансирования дефицита бюджета. Бюджетные средства расходуются в различных направлениях: здравоохранение, транспорт, образование, социальная поддержка населения и прочее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0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25240" y="696689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«Благоустройство территории»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196752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благоприятных условий для проживания населения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9664" y="1086551"/>
            <a:ext cx="30243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Создание и содержание мест (площадок) накопления твердых коммунальных отходов, соответствующих требованиям законодательства;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Улучшение качества экологической обстановки на территории Чунского муниципального округа Иркутской области;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Обеспечение и улучшение внешнего вида территорий населенных пунктов Чунского муниципального округа Иркутской области</a:t>
            </a: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1600"/>
            <a:ext cx="4859183" cy="323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25244"/>
            <a:ext cx="2900206" cy="2172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6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8731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719137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«Переселение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граждан из ветхого и аварийного жилищного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фонда»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678182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доступности жилья для граждан, обеспечение безопасных и комфортных условий проживания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6296" y="1196752"/>
            <a:ext cx="16561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механизмов переселения граждан из непригодного для проживания жилищного фонда, обеспечивающих соблюдение их жилищных прав, установленных законодательством РФ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43" y="4158294"/>
            <a:ext cx="4019348" cy="268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72440"/>
            <a:ext cx="4565381" cy="272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3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332" y="719137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«Защита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потребителей»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336" y="1340768"/>
            <a:ext cx="5940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защиты прав потребителей в Чунском муниципальном округе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0232" y="1340768"/>
            <a:ext cx="20882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Повышение уровня правовой грамотности населения.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Повышение уровня социальной ответственности и правовой грамотности хозяйствующих субъектов.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Рассмотрение обращений и консультирование потребителей по вопросам защиты прав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потребителей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4098"/>
            <a:ext cx="6156176" cy="461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39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4675" y="620688"/>
            <a:ext cx="8101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Расходы бюджета округа с учетом интересов целевых групп</a:t>
            </a:r>
            <a:endParaRPr lang="ru-RU" b="1" cap="all" dirty="0">
              <a:ln w="90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859240"/>
              </p:ext>
            </p:extLst>
          </p:nvPr>
        </p:nvGraphicFramePr>
        <p:xfrm>
          <a:off x="53565" y="1267019"/>
          <a:ext cx="8982932" cy="5474349"/>
        </p:xfrm>
        <a:graphic>
          <a:graphicData uri="http://schemas.openxmlformats.org/drawingml/2006/table">
            <a:tbl>
              <a:tblPr/>
              <a:tblGrid>
                <a:gridCol w="19987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9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163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50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800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831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8036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Численность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Предлагаемые меры гос. поддержки за счет средств бюджета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округа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Запланированный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объем расходов на поддержку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03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2027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92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Медицинские работники, прибывшие на работу в Чунскую районную больницу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проезда молодых специалистов к месту работы, стимулирование привлечения медицинских и фармацевтических работников для работы в медицинских организациях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51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Молодые семьи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Социальные выплаты на приобретение жилого помещения или строительство индивидуального жилого дома 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1 795,5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1 624,5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1 653,0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246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Обучающиеся с ограниченными возможностями здоровья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367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бесплатным двухразовым питанием обучающихся с ограниченными возможностями здоровья в муниципальных общеобразовательных организациях в Иркутской области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5 490,6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5 490,6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5 527,2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42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1332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719137"/>
            <a:ext cx="89289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ДЛЯ ГРАЖДАН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подготовлен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Финансовым управлением администрации Чунского района</a:t>
            </a:r>
          </a:p>
          <a:p>
            <a:pPr algn="ctr"/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</a:p>
          <a:p>
            <a:pPr algn="ctr"/>
            <a:r>
              <a:rPr lang="ru-RU" sz="2400" b="1" dirty="0" smtClean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Исполняющий обязанности начальника</a:t>
            </a:r>
          </a:p>
          <a:p>
            <a:pPr algn="ctr"/>
            <a:r>
              <a:rPr lang="ru-RU" sz="2400" b="1" dirty="0" smtClean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финансового управления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администрации Чунского района</a:t>
            </a:r>
          </a:p>
          <a:p>
            <a:pPr algn="ctr"/>
            <a:r>
              <a:rPr lang="ru-RU" sz="2400" b="1" dirty="0" smtClean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Ластовчук Наталья Викторовна</a:t>
            </a:r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работы с 8-00 до 17-00,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перерыв с 12-00 до 13-00.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Адрес:  665513, Иркутская область, </a:t>
            </a:r>
            <a:r>
              <a:rPr lang="ru-RU" sz="24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рп.Чунский</a:t>
            </a:r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4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ул.Комарова</a:t>
            </a:r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11, </a:t>
            </a:r>
            <a:r>
              <a:rPr lang="ru-RU" sz="24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505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  (8 39567)  </a:t>
            </a:r>
            <a:r>
              <a:rPr lang="ru-RU" sz="2400" b="1" dirty="0" smtClean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2-11-57,  </a:t>
            </a:r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Электронная почта:   fin37@govirk.ru</a:t>
            </a:r>
            <a:endParaRPr lang="ru-RU" sz="2400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49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565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4675" y="836712"/>
            <a:ext cx="810178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1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1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внимание !</a:t>
            </a:r>
            <a:endParaRPr lang="ru-RU" sz="1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56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40327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001713"/>
            <a:ext cx="8188325" cy="48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028343"/>
            <a:ext cx="9001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СБАЛАНСИРОВАННОСТЬ БЮДЖЕТА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должен быть сбалансирован, т.е. объем предусмотренных бюджетом расходов должен быть равен суммарному объему доходов совместно с привлеченными источниками финансирования дефицита бюджета. </a:t>
            </a:r>
          </a:p>
          <a:p>
            <a:pPr indent="541338"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ДЕФИЦИТ И ПРОФИЦИТ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случае превышения доходов над расходами образуется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бюджета.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расходная часть бюджета превышает доходную возникает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дефицит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бюджета. В таком случае возникает необходимость в привлечении источников финансирования дефицита бюджета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95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57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712470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показатели социально-экономического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развития округа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2" y="1268760"/>
            <a:ext cx="9097838" cy="535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8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48679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7337" y="719137"/>
            <a:ext cx="85331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Основные характеристики бюджета на 2025 год и плановый период 2026 и 2027 годов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337" y="1340768"/>
            <a:ext cx="2844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2025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134223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2026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03404" y="1318023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2027 год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214" y="5938870"/>
            <a:ext cx="284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Дефицит бюджета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21,3 млн. руб.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5426" y="5974744"/>
            <a:ext cx="2958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Профицит бюджета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14,6 млн. руб.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622974"/>
              </p:ext>
            </p:extLst>
          </p:nvPr>
        </p:nvGraphicFramePr>
        <p:xfrm flipH="1">
          <a:off x="3214688" y="1930400"/>
          <a:ext cx="2959100" cy="364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Точечный рисунок" r:id="rId5" imgW="11430000" imgH="10620360" progId="Paint.Picture">
                  <p:embed/>
                </p:oleObj>
              </mc:Choice>
              <mc:Fallback>
                <p:oleObj name="Точечный рисунок" r:id="rId5" imgW="11430000" imgH="10620360" progId="Paint.Picture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3214688" y="1930400"/>
                        <a:ext cx="2959100" cy="364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084860" y="3813838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Расходы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1 810,6 млн руб.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58066" y="4403665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Доходы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1 825,2 млн руб.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310892"/>
              </p:ext>
            </p:extLst>
          </p:nvPr>
        </p:nvGraphicFramePr>
        <p:xfrm flipH="1">
          <a:off x="153801" y="1929931"/>
          <a:ext cx="2765425" cy="3665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Точечный рисунок" r:id="rId7" imgW="11430000" imgH="10620360" progId="Paint.Picture">
                  <p:embed/>
                </p:oleObj>
              </mc:Choice>
              <mc:Fallback>
                <p:oleObj name="Точечный рисунок" r:id="rId7" imgW="11430000" imgH="10620360" progId="Paint.Picture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153801" y="1929931"/>
                        <a:ext cx="2765425" cy="36652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29762" y="3820307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2 324,5 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11" name="Text Box 45"/>
          <p:cNvSpPr txBox="1">
            <a:spLocks noChangeArrowheads="1"/>
          </p:cNvSpPr>
          <p:nvPr/>
        </p:nvSpPr>
        <p:spPr bwMode="auto">
          <a:xfrm>
            <a:off x="1840852" y="4344845"/>
            <a:ext cx="972108" cy="5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Расходы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2 345,8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млн. руб.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229103"/>
              </p:ext>
            </p:extLst>
          </p:nvPr>
        </p:nvGraphicFramePr>
        <p:xfrm flipH="1">
          <a:off x="6354193" y="1947687"/>
          <a:ext cx="2765425" cy="3647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Точечный рисунок" r:id="rId9" imgW="11430000" imgH="10620360" progId="Paint.Picture">
                  <p:embed/>
                </p:oleObj>
              </mc:Choice>
              <mc:Fallback>
                <p:oleObj name="Точечный рисунок" r:id="rId9" imgW="11430000" imgH="10620360" progId="Paint.Picture">
                  <p:embed/>
                  <p:pic>
                    <p:nvPicPr>
                      <p:cNvPr id="24" name="Объект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6354193" y="1947687"/>
                        <a:ext cx="2765425" cy="36474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8195592" y="4396125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Расходы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1 856,6 млн руб.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12902" y="382030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Доходы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1 856,0 млн руб.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12902" y="5974744"/>
            <a:ext cx="2374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Дефицит бюджета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0,6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359727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502865"/>
              </p:ext>
            </p:extLst>
          </p:nvPr>
        </p:nvGraphicFramePr>
        <p:xfrm>
          <a:off x="47626" y="359568"/>
          <a:ext cx="9143999" cy="649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20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691" y="157236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 smtClean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  <a:endParaRPr lang="ru-RU" sz="4000" i="1" spc="50" dirty="0">
              <a:ln w="11430">
                <a:prstDash val="solid"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9499" y="534471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Структура налоговых доходов бюджета округа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34951"/>
              </p:ext>
            </p:extLst>
          </p:nvPr>
        </p:nvGraphicFramePr>
        <p:xfrm>
          <a:off x="0" y="903803"/>
          <a:ext cx="9144000" cy="6138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570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2898</TotalTime>
  <Words>3281</Words>
  <Application>Microsoft Office PowerPoint</Application>
  <PresentationFormat>Экран (4:3)</PresentationFormat>
  <Paragraphs>484</Paragraphs>
  <Slides>45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7" baseType="lpstr">
      <vt:lpstr>Тема Office</vt:lpstr>
      <vt:lpstr>Точечный рисунок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  <vt:lpstr>Чунский муниципальный округ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Чунский муниципальный округ</dc:title>
  <dc:creator>Наташа</dc:creator>
  <cp:lastModifiedBy>наташа</cp:lastModifiedBy>
  <cp:revision>103</cp:revision>
  <dcterms:created xsi:type="dcterms:W3CDTF">2024-11-19T03:47:50Z</dcterms:created>
  <dcterms:modified xsi:type="dcterms:W3CDTF">2025-01-24T03:07:49Z</dcterms:modified>
</cp:coreProperties>
</file>