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1.xml" ContentType="application/vnd.openxmlformats-officedocument.themeOverr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9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1" r:id="rId34"/>
    <p:sldId id="292" r:id="rId35"/>
    <p:sldId id="293" r:id="rId36"/>
    <p:sldId id="294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84" autoAdjust="0"/>
    <p:restoredTop sz="94678" autoAdjust="0"/>
  </p:normalViewPr>
  <p:slideViewPr>
    <p:cSldViewPr>
      <p:cViewPr varScale="1">
        <p:scale>
          <a:sx n="111" d="100"/>
          <a:sy n="111" d="100"/>
        </p:scale>
        <p:origin x="-1614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&#1085;&#1072;&#1090;&#1072;&#1096;&#1072;.FINANS\Desktop\&#1052;&#1086;&#1080;%20&#1076;&#1086;&#1082;&#1091;&#1084;&#1077;&#1085;&#1090;&#1099;\&#1056;&#1045;&#1064;&#1045;&#1053;&#1048;&#1071;%20&#1053;&#1040;%20&#1044;&#1059;&#1052;&#1059;\&#1056;&#1077;&#1096;&#1077;&#1085;&#1080;&#1103;%202024-2026\&#1044;&#1083;&#1103;%20&#1075;&#1088;&#1072;&#1078;&#1076;&#1072;&#1085;\&#1090;&#1072;&#1073;&#1083;&#1080;&#1094;&#1099;.xlsx" TargetMode="External"/><Relationship Id="rId1" Type="http://schemas.openxmlformats.org/officeDocument/2006/relationships/themeOverride" Target="../theme/themeOverride2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7.xlsx"/><Relationship Id="rId1" Type="http://schemas.openxmlformats.org/officeDocument/2006/relationships/themeOverride" Target="../theme/themeOverride1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'Для граждан 1'!$C$56</c:f>
              <c:strCache>
                <c:ptCount val="1"/>
                <c:pt idx="0">
                  <c:v>доходы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724735005133749E-2"/>
                  <c:y val="8.0471704461929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866431115674442E-2"/>
                  <c:y val="7.49219317404174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724735005133749E-2"/>
                  <c:y val="7.49219317404174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'Для граждан 1'!$D$55:$F$55</c:f>
              <c:strCache>
                <c:ptCount val="3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</c:strCache>
            </c:strRef>
          </c:cat>
          <c:val>
            <c:numRef>
              <c:f>'Для граждан 1'!$D$56:$F$56</c:f>
              <c:numCache>
                <c:formatCode>#,##0.0_р_.</c:formatCode>
                <c:ptCount val="3"/>
                <c:pt idx="0">
                  <c:v>1789.5976000000001</c:v>
                </c:pt>
                <c:pt idx="1">
                  <c:v>1481.1657</c:v>
                </c:pt>
                <c:pt idx="2">
                  <c:v>1485.9680000000001</c:v>
                </c:pt>
              </c:numCache>
            </c:numRef>
          </c:val>
        </c:ser>
        <c:ser>
          <c:idx val="1"/>
          <c:order val="1"/>
          <c:tx>
            <c:strRef>
              <c:f>'Для граждан 1'!$C$57</c:f>
              <c:strCache>
                <c:ptCount val="1"/>
                <c:pt idx="0">
                  <c:v>расходы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8583038894593087E-2"/>
                  <c:y val="9.15712499049546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866431115674442E-2"/>
                  <c:y val="7.49219317404174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008127226215136E-2"/>
                  <c:y val="7.76968181011736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'Для граждан 1'!$D$55:$F$55</c:f>
              <c:strCache>
                <c:ptCount val="3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</c:strCache>
            </c:strRef>
          </c:cat>
          <c:val>
            <c:numRef>
              <c:f>'Для граждан 1'!$D$57:$F$57</c:f>
              <c:numCache>
                <c:formatCode>#,##0.0_р_.</c:formatCode>
                <c:ptCount val="3"/>
                <c:pt idx="0">
                  <c:v>1806.3027</c:v>
                </c:pt>
                <c:pt idx="1">
                  <c:v>1498.7840000000001</c:v>
                </c:pt>
                <c:pt idx="2">
                  <c:v>1504.5454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cylinder"/>
        <c:axId val="72739840"/>
        <c:axId val="45359872"/>
        <c:axId val="0"/>
      </c:bar3DChart>
      <c:catAx>
        <c:axId val="72739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45359872"/>
        <c:crosses val="autoZero"/>
        <c:auto val="1"/>
        <c:lblAlgn val="ctr"/>
        <c:lblOffset val="100"/>
        <c:noMultiLvlLbl val="0"/>
      </c:catAx>
      <c:valAx>
        <c:axId val="45359872"/>
        <c:scaling>
          <c:orientation val="minMax"/>
        </c:scaling>
        <c:delete val="0"/>
        <c:axPos val="l"/>
        <c:numFmt formatCode="#,##0.0_р_." sourceLinked="1"/>
        <c:majorTickMark val="none"/>
        <c:minorTickMark val="none"/>
        <c:tickLblPos val="nextTo"/>
        <c:crossAx val="7273984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1"/>
            <c:bubble3D val="0"/>
            <c:spPr>
              <a:solidFill>
                <a:schemeClr val="accent5">
                  <a:lumMod val="50000"/>
                </a:schemeClr>
              </a:solidFill>
            </c:spPr>
          </c:dPt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multiLvlStrRef>
              <c:f>Лист3!$B$47:$C$48</c:f>
              <c:multiLvlStrCache>
                <c:ptCount val="2"/>
                <c:lvl>
                  <c:pt idx="0">
                    <c:v>1781,8</c:v>
                  </c:pt>
                  <c:pt idx="1">
                    <c:v>24,5</c:v>
                  </c:pt>
                </c:lvl>
                <c:lvl>
                  <c:pt idx="0">
                    <c:v>Государственные и муниципальные программы</c:v>
                  </c:pt>
                  <c:pt idx="1">
                    <c:v>Непрограммные расходы</c:v>
                  </c:pt>
                </c:lvl>
              </c:multiLvlStrCache>
            </c:multiLvlStrRef>
          </c:cat>
          <c:val>
            <c:numRef>
              <c:f>Лист3!$C$47:$C$48</c:f>
              <c:numCache>
                <c:formatCode>0.0</c:formatCode>
                <c:ptCount val="2"/>
                <c:pt idx="0">
                  <c:v>1781.8451000000002</c:v>
                </c:pt>
                <c:pt idx="1">
                  <c:v>24.457900000000002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4565090484530063"/>
          <c:y val="0.1696610776948862"/>
          <c:w val="0.34033858727378868"/>
          <c:h val="0.61016272859503085"/>
        </c:manualLayout>
      </c:layout>
      <c:overlay val="0"/>
      <c:txPr>
        <a:bodyPr/>
        <a:lstStyle/>
        <a:p>
          <a:pPr>
            <a:defRPr sz="18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1"/>
          <c:order val="0"/>
          <c:tx>
            <c:strRef>
              <c:f>Лист3!$B$118</c:f>
              <c:strCache>
                <c:ptCount val="1"/>
                <c:pt idx="0">
                  <c:v>Прочие межбюджетные трансферты общего характера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1.7520803539919701E-2"/>
                  <c:y val="2.79524807826694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5768723185927733E-2"/>
                  <c:y val="3.35429769392033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512482123951821E-2"/>
                  <c:y val="2.79524807826694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1032074350984316E-3"/>
                  <c:y val="2.26760518672527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Лист3!$C$116:$F$116</c:f>
              <c:strCache>
                <c:ptCount val="4"/>
                <c:pt idx="0">
                  <c:v>2023 год</c:v>
                </c:pt>
                <c:pt idx="1">
                  <c:v> 2024 год</c:v>
                </c:pt>
                <c:pt idx="2">
                  <c:v> 2025 год</c:v>
                </c:pt>
                <c:pt idx="3">
                  <c:v> 2026 год</c:v>
                </c:pt>
              </c:strCache>
            </c:strRef>
          </c:cat>
          <c:val>
            <c:numRef>
              <c:f>Лист3!$C$118:$F$118</c:f>
              <c:numCache>
                <c:formatCode>0.0</c:formatCode>
                <c:ptCount val="4"/>
                <c:pt idx="0">
                  <c:v>11.956200000000001</c:v>
                </c:pt>
                <c:pt idx="1">
                  <c:v>12.583200000000001</c:v>
                </c:pt>
                <c:pt idx="2">
                  <c:v>12.0725</c:v>
                </c:pt>
                <c:pt idx="3">
                  <c:v>12.3095</c:v>
                </c:pt>
              </c:numCache>
            </c:numRef>
          </c:val>
        </c:ser>
        <c:ser>
          <c:idx val="0"/>
          <c:order val="1"/>
          <c:tx>
            <c:strRef>
              <c:f>Лист3!$B$117</c:f>
              <c:strCache>
                <c:ptCount val="1"/>
                <c:pt idx="0">
                  <c:v>Дотации на выравнивание бюджетной обеспеченности 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1.2264562477943792E-2"/>
                  <c:y val="0.1425576519916142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5768723185927733E-2"/>
                  <c:y val="0.134171907756813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512482123951821E-2"/>
                  <c:y val="0.11460517120894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090143735105742E-2"/>
                  <c:y val="0.1369667259193423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Лист3!$C$116:$F$116</c:f>
              <c:strCache>
                <c:ptCount val="4"/>
                <c:pt idx="0">
                  <c:v>2023 год</c:v>
                </c:pt>
                <c:pt idx="1">
                  <c:v> 2024 год</c:v>
                </c:pt>
                <c:pt idx="2">
                  <c:v> 2025 год</c:v>
                </c:pt>
                <c:pt idx="3">
                  <c:v> 2026 год</c:v>
                </c:pt>
              </c:strCache>
            </c:strRef>
          </c:cat>
          <c:val>
            <c:numRef>
              <c:f>Лист3!$C$117:$F$117</c:f>
              <c:numCache>
                <c:formatCode>0.0</c:formatCode>
                <c:ptCount val="4"/>
                <c:pt idx="0">
                  <c:v>238.7304</c:v>
                </c:pt>
                <c:pt idx="1">
                  <c:v>239.81110000000001</c:v>
                </c:pt>
                <c:pt idx="2">
                  <c:v>189.7492</c:v>
                </c:pt>
                <c:pt idx="3">
                  <c:v>190.99639999999999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cylinder"/>
        <c:axId val="70347008"/>
        <c:axId val="70361088"/>
        <c:axId val="66211840"/>
      </c:bar3DChart>
      <c:catAx>
        <c:axId val="70347008"/>
        <c:scaling>
          <c:orientation val="minMax"/>
        </c:scaling>
        <c:delete val="0"/>
        <c:axPos val="b"/>
        <c:majorTickMark val="none"/>
        <c:minorTickMark val="none"/>
        <c:tickLblPos val="nextTo"/>
        <c:crossAx val="70361088"/>
        <c:crosses val="autoZero"/>
        <c:auto val="1"/>
        <c:lblAlgn val="ctr"/>
        <c:lblOffset val="100"/>
        <c:noMultiLvlLbl val="0"/>
      </c:catAx>
      <c:valAx>
        <c:axId val="70361088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crossAx val="70347008"/>
        <c:crosses val="autoZero"/>
        <c:crossBetween val="between"/>
      </c:valAx>
      <c:serAx>
        <c:axId val="66211840"/>
        <c:scaling>
          <c:orientation val="minMax"/>
        </c:scaling>
        <c:delete val="1"/>
        <c:axPos val="b"/>
        <c:majorTickMark val="none"/>
        <c:minorTickMark val="none"/>
        <c:tickLblPos val="nextTo"/>
        <c:crossAx val="70361088"/>
        <c:crosses val="autoZero"/>
      </c:serAx>
    </c:plotArea>
    <c:legend>
      <c:legendPos val="b"/>
      <c:layout/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048556430446199E-2"/>
          <c:y val="8.1199329250510335E-2"/>
          <c:w val="0.73279308836395451"/>
          <c:h val="0.90230059784193639"/>
        </c:manualLayout>
      </c:layout>
      <c:pie3DChart>
        <c:varyColors val="1"/>
        <c:ser>
          <c:idx val="0"/>
          <c:order val="0"/>
          <c:tx>
            <c:strRef>
              <c:f>'доходы '!$B$68</c:f>
              <c:strCache>
                <c:ptCount val="1"/>
                <c:pt idx="0">
                  <c:v>2024 год</c:v>
                </c:pt>
              </c:strCache>
            </c:strRef>
          </c:tx>
          <c:explosion val="25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'доходы '!$A$69:$A$70</c:f>
              <c:strCache>
                <c:ptCount val="2"/>
                <c:pt idx="0">
                  <c:v>Собственные доходы</c:v>
                </c:pt>
                <c:pt idx="1">
                  <c:v>Безвозмездные поступления от других бюджетов бюджетной системы РФ</c:v>
                </c:pt>
              </c:strCache>
            </c:strRef>
          </c:cat>
          <c:val>
            <c:numRef>
              <c:f>'доходы '!$B$69:$B$70</c:f>
              <c:numCache>
                <c:formatCode>#,##0.00_р_.</c:formatCode>
                <c:ptCount val="2"/>
                <c:pt idx="0">
                  <c:v>222732.6</c:v>
                </c:pt>
                <c:pt idx="1">
                  <c:v>1566865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6366797900262462"/>
          <c:y val="2.8499198016914556E-2"/>
          <c:w val="0.21966535433070869"/>
          <c:h val="0.91973753280839898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6826334208223968E-2"/>
          <c:y val="0.10434747739865848"/>
          <c:w val="0.74668197725284335"/>
          <c:h val="0.89565252260134154"/>
        </c:manualLayout>
      </c:layout>
      <c:pie3DChart>
        <c:varyColors val="1"/>
        <c:ser>
          <c:idx val="0"/>
          <c:order val="0"/>
          <c:tx>
            <c:strRef>
              <c:f>'доходы '!$B$73</c:f>
              <c:strCache>
                <c:ptCount val="1"/>
                <c:pt idx="0">
                  <c:v>2025 год</c:v>
                </c:pt>
              </c:strCache>
            </c:strRef>
          </c:tx>
          <c:explosion val="25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'доходы '!$A$74:$A$75</c:f>
              <c:strCache>
                <c:ptCount val="2"/>
                <c:pt idx="0">
                  <c:v>Собственные доходы</c:v>
                </c:pt>
                <c:pt idx="1">
                  <c:v>Безвозмездные поступления от других бюджетов бюджетной системы РФ</c:v>
                </c:pt>
              </c:strCache>
            </c:strRef>
          </c:cat>
          <c:val>
            <c:numRef>
              <c:f>'доходы '!$B$74:$B$75</c:f>
              <c:numCache>
                <c:formatCode>#,##0.00_р_.</c:formatCode>
                <c:ptCount val="2"/>
                <c:pt idx="0">
                  <c:v>237102.29999999996</c:v>
                </c:pt>
                <c:pt idx="1">
                  <c:v>1244063.3999999999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6366797900262462"/>
          <c:y val="3.3128827646544151E-2"/>
          <c:w val="0.21966535433070869"/>
          <c:h val="0.93825605132691747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4930008748906344E-3"/>
          <c:y val="0.15990303295421404"/>
          <c:w val="0.73001531058617675"/>
          <c:h val="0.84009696704578596"/>
        </c:manualLayout>
      </c:layout>
      <c:pie3DChart>
        <c:varyColors val="1"/>
        <c:ser>
          <c:idx val="0"/>
          <c:order val="0"/>
          <c:tx>
            <c:strRef>
              <c:f>'доходы '!$B$78</c:f>
              <c:strCache>
                <c:ptCount val="1"/>
                <c:pt idx="0">
                  <c:v>2026 год</c:v>
                </c:pt>
              </c:strCache>
            </c:strRef>
          </c:tx>
          <c:explosion val="25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'доходы '!$A$79:$A$80</c:f>
              <c:strCache>
                <c:ptCount val="2"/>
                <c:pt idx="0">
                  <c:v>Собственные доходы</c:v>
                </c:pt>
                <c:pt idx="1">
                  <c:v>Безвозмездные поступления от других бюджетов бюджетной системы РФ</c:v>
                </c:pt>
              </c:strCache>
            </c:strRef>
          </c:cat>
          <c:val>
            <c:numRef>
              <c:f>'доходы '!$B$79:$B$80</c:f>
              <c:numCache>
                <c:formatCode>#,##0.00_р_.</c:formatCode>
                <c:ptCount val="2"/>
                <c:pt idx="0">
                  <c:v>248119.2</c:v>
                </c:pt>
                <c:pt idx="1">
                  <c:v>1237848.8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9422353455818018"/>
          <c:y val="2.3869568387284892E-2"/>
          <c:w val="0.18910979877515313"/>
          <c:h val="0.97066345873432491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738767277823989E-2"/>
          <c:y val="0.17640055409740449"/>
          <c:w val="0.90438810199376307"/>
          <c:h val="0.7211245990084572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'доходы '!$F$18</c:f>
              <c:strCache>
                <c:ptCount val="1"/>
                <c:pt idx="0">
                  <c:v>НАЛОГИ НА ПРИБЫЛЬ, ДОХОДЫ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0568030238435288E-2"/>
                  <c:y val="-3.2760032760032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0568030238435288E-2"/>
                  <c:y val="-3.2760032760032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852045357652934E-2"/>
                  <c:y val="-3.60360360360360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'доходы '!$G$17:$I$17</c:f>
              <c:strCache>
                <c:ptCount val="3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</c:strCache>
            </c:strRef>
          </c:cat>
          <c:val>
            <c:numRef>
              <c:f>'доходы '!$G$18:$I$18</c:f>
              <c:numCache>
                <c:formatCode>0.0</c:formatCode>
                <c:ptCount val="3"/>
                <c:pt idx="0">
                  <c:v>167.0241</c:v>
                </c:pt>
                <c:pt idx="1">
                  <c:v>183.00129999999999</c:v>
                </c:pt>
                <c:pt idx="2">
                  <c:v>195.38670000000002</c:v>
                </c:pt>
              </c:numCache>
            </c:numRef>
          </c:val>
        </c:ser>
        <c:ser>
          <c:idx val="1"/>
          <c:order val="1"/>
          <c:tx>
            <c:strRef>
              <c:f>'доходы '!$F$19</c:f>
              <c:strCache>
                <c:ptCount val="1"/>
                <c:pt idx="0">
                  <c:v>НАЛОГИ НА СОВОКУПНЫЙ ДОХОД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4090706984580351E-2"/>
                  <c:y val="-4.91400491400491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0568030238435224E-2"/>
                  <c:y val="-2.29320229320229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852045357652934E-2"/>
                  <c:y val="-2.29320229320229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'доходы '!$G$17:$I$17</c:f>
              <c:strCache>
                <c:ptCount val="3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</c:strCache>
            </c:strRef>
          </c:cat>
          <c:val>
            <c:numRef>
              <c:f>'доходы '!$G$19:$I$19</c:f>
              <c:numCache>
                <c:formatCode>0.0</c:formatCode>
                <c:ptCount val="3"/>
                <c:pt idx="0">
                  <c:v>37.324200000000005</c:v>
                </c:pt>
                <c:pt idx="1">
                  <c:v>35.210799999999999</c:v>
                </c:pt>
                <c:pt idx="2">
                  <c:v>33.375899999999994</c:v>
                </c:pt>
              </c:numCache>
            </c:numRef>
          </c:val>
        </c:ser>
        <c:ser>
          <c:idx val="2"/>
          <c:order val="2"/>
          <c:tx>
            <c:strRef>
              <c:f>'доходы '!$F$20</c:f>
              <c:strCache>
                <c:ptCount val="1"/>
                <c:pt idx="0">
                  <c:v>ГОСУДАРСТВЕННАЯ ПОШЛИНА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4333347718022148E-2"/>
                  <c:y val="-1.1623884266023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1114352767047923E-2"/>
                  <c:y val="-2.23498373598432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398430477421701E-2"/>
                  <c:y val="-2.14519061876387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'доходы '!$G$17:$I$17</c:f>
              <c:strCache>
                <c:ptCount val="3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</c:strCache>
            </c:strRef>
          </c:cat>
          <c:val>
            <c:numRef>
              <c:f>'доходы '!$G$20:$I$20</c:f>
              <c:numCache>
                <c:formatCode>0.0</c:formatCode>
                <c:ptCount val="3"/>
                <c:pt idx="0">
                  <c:v>4.8163</c:v>
                </c:pt>
                <c:pt idx="1">
                  <c:v>5.1823000000000006</c:v>
                </c:pt>
                <c:pt idx="2">
                  <c:v>5.5761000000000003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cylinder"/>
        <c:axId val="99314304"/>
        <c:axId val="112477312"/>
        <c:axId val="0"/>
      </c:bar3DChart>
      <c:catAx>
        <c:axId val="99314304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2477312"/>
        <c:crosses val="autoZero"/>
        <c:auto val="1"/>
        <c:lblAlgn val="ctr"/>
        <c:lblOffset val="100"/>
        <c:noMultiLvlLbl val="0"/>
      </c:catAx>
      <c:valAx>
        <c:axId val="112477312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crossAx val="9931430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87660577883625612"/>
          <c:y val="4.7843394575678051E-2"/>
          <c:w val="0.11710108595325729"/>
          <c:h val="0.92437882764654422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1"/>
          <c:order val="0"/>
          <c:tx>
            <c:strRef>
              <c:f>'доходы '!$F$38</c:f>
              <c:strCache>
                <c:ptCount val="1"/>
                <c:pt idx="0">
                  <c:v>ПЛАТЕЖИ ПРИ ПОЛЬЗОВАНИИ ПРИРОДНЫМИ РЕСУРСАМИ</c:v>
                </c:pt>
              </c:strCache>
            </c:strRef>
          </c:tx>
          <c:invertIfNegative val="0"/>
          <c:cat>
            <c:strRef>
              <c:f>'доходы '!$G$36:$I$36</c:f>
              <c:strCache>
                <c:ptCount val="3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</c:strCache>
            </c:strRef>
          </c:cat>
          <c:val>
            <c:numRef>
              <c:f>'доходы '!$G$38:$I$38</c:f>
              <c:numCache>
                <c:formatCode>#,##0.00_р_.</c:formatCode>
                <c:ptCount val="3"/>
                <c:pt idx="0">
                  <c:v>0.13</c:v>
                </c:pt>
                <c:pt idx="1">
                  <c:v>0.13519999999999999</c:v>
                </c:pt>
                <c:pt idx="2">
                  <c:v>0.1406</c:v>
                </c:pt>
              </c:numCache>
            </c:numRef>
          </c:val>
        </c:ser>
        <c:ser>
          <c:idx val="5"/>
          <c:order val="1"/>
          <c:tx>
            <c:strRef>
              <c:f>'доходы '!$F$42</c:f>
              <c:strCache>
                <c:ptCount val="1"/>
                <c:pt idx="0">
                  <c:v>ПРОЧИЕ НЕНАЛОГОВЫЕ ДОХОДЫ</c:v>
                </c:pt>
              </c:strCache>
            </c:strRef>
          </c:tx>
          <c:invertIfNegative val="0"/>
          <c:cat>
            <c:strRef>
              <c:f>'доходы '!$G$36:$I$36</c:f>
              <c:strCache>
                <c:ptCount val="3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</c:strCache>
            </c:strRef>
          </c:cat>
          <c:val>
            <c:numRef>
              <c:f>'доходы '!$G$42:$I$42</c:f>
              <c:numCache>
                <c:formatCode>#,##0.00_р_.</c:formatCode>
                <c:ptCount val="3"/>
                <c:pt idx="0">
                  <c:v>0.45</c:v>
                </c:pt>
                <c:pt idx="1">
                  <c:v>0.45</c:v>
                </c:pt>
                <c:pt idx="2">
                  <c:v>0.45</c:v>
                </c:pt>
              </c:numCache>
            </c:numRef>
          </c:val>
        </c:ser>
        <c:ser>
          <c:idx val="2"/>
          <c:order val="2"/>
          <c:tx>
            <c:strRef>
              <c:f>'доходы '!$F$39</c:f>
              <c:strCache>
                <c:ptCount val="1"/>
                <c:pt idx="0">
                  <c:v>ДОХОДЫ ОТ ОКАЗАНИЯ ПЛАТНЫХ УСЛУГ (РАБОТ) И КОМПЕНСАЦИИ ЗАТРАТ ГОСУДАРСТВА</c:v>
                </c:pt>
              </c:strCache>
            </c:strRef>
          </c:tx>
          <c:invertIfNegative val="0"/>
          <c:cat>
            <c:strRef>
              <c:f>'доходы '!$G$36:$I$36</c:f>
              <c:strCache>
                <c:ptCount val="3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</c:strCache>
            </c:strRef>
          </c:cat>
          <c:val>
            <c:numRef>
              <c:f>'доходы '!$G$39:$I$39</c:f>
              <c:numCache>
                <c:formatCode>#,##0.00_р_.</c:formatCode>
                <c:ptCount val="3"/>
                <c:pt idx="0">
                  <c:v>0.755</c:v>
                </c:pt>
                <c:pt idx="1">
                  <c:v>0.755</c:v>
                </c:pt>
                <c:pt idx="2">
                  <c:v>0.755</c:v>
                </c:pt>
              </c:numCache>
            </c:numRef>
          </c:val>
        </c:ser>
        <c:ser>
          <c:idx val="3"/>
          <c:order val="3"/>
          <c:tx>
            <c:strRef>
              <c:f>'доходы '!$F$40</c:f>
              <c:strCache>
                <c:ptCount val="1"/>
                <c:pt idx="0">
                  <c:v>ДОХОДЫ ОТ ПРОДАЖИ МАТЕРИАЛЬНЫХ И НЕМАТЕРИАЛЬНЫХ АКТИВОВ</c:v>
                </c:pt>
              </c:strCache>
            </c:strRef>
          </c:tx>
          <c:invertIfNegative val="0"/>
          <c:cat>
            <c:strRef>
              <c:f>'доходы '!$G$36:$I$36</c:f>
              <c:strCache>
                <c:ptCount val="3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</c:strCache>
            </c:strRef>
          </c:cat>
          <c:val>
            <c:numRef>
              <c:f>'доходы '!$G$40:$I$40</c:f>
              <c:numCache>
                <c:formatCode>#,##0.00_р_.</c:formatCode>
                <c:ptCount val="3"/>
                <c:pt idx="0">
                  <c:v>1.351</c:v>
                </c:pt>
                <c:pt idx="1">
                  <c:v>1.351</c:v>
                </c:pt>
                <c:pt idx="2">
                  <c:v>1.351</c:v>
                </c:pt>
              </c:numCache>
            </c:numRef>
          </c:val>
        </c:ser>
        <c:ser>
          <c:idx val="4"/>
          <c:order val="4"/>
          <c:tx>
            <c:strRef>
              <c:f>'доходы '!$F$41</c:f>
              <c:strCache>
                <c:ptCount val="1"/>
                <c:pt idx="0">
                  <c:v>ШТРАФЫ, САНКЦИИ, ВОЗМЕЩЕНИЕ УЩЕРБА</c:v>
                </c:pt>
              </c:strCache>
            </c:strRef>
          </c:tx>
          <c:invertIfNegative val="0"/>
          <c:cat>
            <c:strRef>
              <c:f>'доходы '!$G$36:$I$36</c:f>
              <c:strCache>
                <c:ptCount val="3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</c:strCache>
            </c:strRef>
          </c:cat>
          <c:val>
            <c:numRef>
              <c:f>'доходы '!$G$41:$I$41</c:f>
              <c:numCache>
                <c:formatCode>#,##0.00_р_.</c:formatCode>
                <c:ptCount val="3"/>
                <c:pt idx="0">
                  <c:v>1.6141999999999999</c:v>
                </c:pt>
                <c:pt idx="1">
                  <c:v>1.6787000000000001</c:v>
                </c:pt>
                <c:pt idx="2">
                  <c:v>1.7459</c:v>
                </c:pt>
              </c:numCache>
            </c:numRef>
          </c:val>
        </c:ser>
        <c:ser>
          <c:idx val="0"/>
          <c:order val="5"/>
          <c:tx>
            <c:strRef>
              <c:f>'доходы '!$F$43</c:f>
              <c:strCache>
                <c:ptCount val="1"/>
                <c:pt idx="0">
                  <c:v>ДОХОДЫ ОТ ИСПОЛЬЗОВАНИЯ ИМУЩЕСТВА, НАХОДЯЩЕГОСЯ В ГОСУДАРСТВЕННОЙ И МУНИЦИПАЛЬНОЙ СОБСТВЕННОСТИ</c:v>
                </c:pt>
              </c:strCache>
            </c:strRef>
          </c:tx>
          <c:invertIfNegative val="0"/>
          <c:cat>
            <c:strRef>
              <c:f>'доходы '!$G$36:$I$36</c:f>
              <c:strCache>
                <c:ptCount val="3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</c:strCache>
            </c:strRef>
          </c:cat>
          <c:val>
            <c:numRef>
              <c:f>'доходы '!$G$43:$I$43</c:f>
              <c:numCache>
                <c:formatCode>#,##0.00_р_.</c:formatCode>
                <c:ptCount val="3"/>
                <c:pt idx="0">
                  <c:v>9.2677999999999994</c:v>
                </c:pt>
                <c:pt idx="1">
                  <c:v>9.3379999999999992</c:v>
                </c:pt>
                <c:pt idx="2">
                  <c:v>9.3379999999999992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113235072"/>
        <c:axId val="113236608"/>
        <c:axId val="113191552"/>
      </c:bar3DChart>
      <c:catAx>
        <c:axId val="113235072"/>
        <c:scaling>
          <c:orientation val="minMax"/>
        </c:scaling>
        <c:delete val="0"/>
        <c:axPos val="b"/>
        <c:majorTickMark val="out"/>
        <c:minorTickMark val="none"/>
        <c:tickLblPos val="nextTo"/>
        <c:crossAx val="113236608"/>
        <c:crosses val="autoZero"/>
        <c:auto val="1"/>
        <c:lblAlgn val="ctr"/>
        <c:lblOffset val="100"/>
        <c:noMultiLvlLbl val="0"/>
      </c:catAx>
      <c:valAx>
        <c:axId val="113236608"/>
        <c:scaling>
          <c:orientation val="minMax"/>
        </c:scaling>
        <c:delete val="0"/>
        <c:axPos val="l"/>
        <c:majorGridlines/>
        <c:numFmt formatCode="#,##0.00_р_." sourceLinked="1"/>
        <c:majorTickMark val="out"/>
        <c:minorTickMark val="none"/>
        <c:tickLblPos val="nextTo"/>
        <c:crossAx val="113235072"/>
        <c:crosses val="autoZero"/>
        <c:crossBetween val="between"/>
      </c:valAx>
      <c:serAx>
        <c:axId val="113191552"/>
        <c:scaling>
          <c:orientation val="minMax"/>
        </c:scaling>
        <c:delete val="1"/>
        <c:axPos val="b"/>
        <c:majorTickMark val="out"/>
        <c:minorTickMark val="none"/>
        <c:tickLblPos val="nextTo"/>
        <c:crossAx val="113236608"/>
        <c:crosses val="autoZero"/>
      </c:serAx>
    </c:plotArea>
    <c:legend>
      <c:legendPos val="r"/>
      <c:layout>
        <c:manualLayout>
          <c:xMode val="edge"/>
          <c:yMode val="edge"/>
          <c:x val="0.64166666666666672"/>
          <c:y val="0"/>
          <c:w val="0.34166666666666667"/>
          <c:h val="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3.774387576552931E-2"/>
          <c:y val="0.13942949839603383"/>
          <c:w val="0.59117891513560805"/>
          <c:h val="0.8605705016039662"/>
        </c:manualLayout>
      </c:layout>
      <c:doughnutChart>
        <c:varyColors val="1"/>
        <c:ser>
          <c:idx val="0"/>
          <c:order val="0"/>
          <c:tx>
            <c:strRef>
              <c:f>'доходы '!$G$45</c:f>
              <c:strCache>
                <c:ptCount val="1"/>
                <c:pt idx="0">
                  <c:v>2024 год</c:v>
                </c:pt>
              </c:strCache>
            </c:strRef>
          </c:tx>
          <c:explosion val="25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'доходы '!$F$46:$F$49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Межбюджетные трансферты</c:v>
                </c:pt>
              </c:strCache>
            </c:strRef>
          </c:cat>
          <c:val>
            <c:numRef>
              <c:f>'доходы '!$G$46:$G$49</c:f>
              <c:numCache>
                <c:formatCode>0.0</c:formatCode>
                <c:ptCount val="4"/>
                <c:pt idx="0">
                  <c:v>279.89350000000002</c:v>
                </c:pt>
                <c:pt idx="1">
                  <c:v>101.2976</c:v>
                </c:pt>
                <c:pt idx="2">
                  <c:v>1174.5915</c:v>
                </c:pt>
                <c:pt idx="3">
                  <c:v>11.0824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</c:plotArea>
    <c:legend>
      <c:legendPos val="t"/>
      <c:layout>
        <c:manualLayout>
          <c:xMode val="edge"/>
          <c:yMode val="edge"/>
          <c:x val="0.63225940507436573"/>
          <c:y val="0"/>
          <c:w val="0.34780325896762904"/>
          <c:h val="0.985984149909269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multiLvlStrRef>
              <c:f>Лист2!$B$55:$C$63</c:f>
              <c:multiLvlStrCache>
                <c:ptCount val="9"/>
                <c:lvl>
                  <c:pt idx="0">
                    <c:v>133,6</c:v>
                  </c:pt>
                  <c:pt idx="1">
                    <c:v>12,0</c:v>
                  </c:pt>
                  <c:pt idx="2">
                    <c:v>1,6</c:v>
                  </c:pt>
                  <c:pt idx="3">
                    <c:v>27,7</c:v>
                  </c:pt>
                  <c:pt idx="4">
                    <c:v>2,2</c:v>
                  </c:pt>
                  <c:pt idx="5">
                    <c:v>1266,2</c:v>
                  </c:pt>
                  <c:pt idx="6">
                    <c:v>84,2</c:v>
                  </c:pt>
                  <c:pt idx="7">
                    <c:v>26,3</c:v>
                  </c:pt>
                  <c:pt idx="8">
                    <c:v>252,4</c:v>
                  </c:pt>
                </c:lvl>
                <c:lvl>
                  <c:pt idx="0">
                    <c:v>ОБЩЕГОСУДАРСТВЕННЫЕ ВОПРОСЫ</c:v>
                  </c:pt>
                  <c:pt idx="1">
                    <c:v>НАЦИОНАЛЬНАЯ БЕЗОПАСНОСТЬ И ПРАВООХРАНИТЕЛЬНАЯ ДЕЯТЕЛЬНОСТЬ</c:v>
                  </c:pt>
                  <c:pt idx="2">
                    <c:v>НАЦИОНАЛЬНАЯ ЭКОНОМИКА</c:v>
                  </c:pt>
                  <c:pt idx="3">
                    <c:v>ЖИЛИЩНО-КОММУНАЛЬНОЕ ХОЗЯЙСТВО</c:v>
                  </c:pt>
                  <c:pt idx="4">
                    <c:v>ОХРАНА ОКРУЖАЮЩЕЙ СРЕДЫ</c:v>
                  </c:pt>
                  <c:pt idx="5">
                    <c:v>ОБРАЗОВАНИЕ</c:v>
                  </c:pt>
                  <c:pt idx="6">
                    <c:v>КУЛЬТУРА, КИНЕМАТОГРАФИЯ</c:v>
                  </c:pt>
                  <c:pt idx="7">
                    <c:v>СОЦИАЛЬНАЯ ПОЛИТИКА</c:v>
                  </c:pt>
                  <c:pt idx="8">
                    <c:v>МЕЖБЮДЖЕТНЫЕ ТРАНСФЕРТЫ ОБЩЕГО ХАРАКТЕРА БЮДЖЕТАМ БЮДЖЕТНОЙ СИСТЕМЫ РОССИЙСКОЙ ФЕДЕРАЦИИ</c:v>
                  </c:pt>
                </c:lvl>
              </c:multiLvlStrCache>
            </c:multiLvlStrRef>
          </c:cat>
          <c:val>
            <c:numRef>
              <c:f>Лист2!$C$55:$C$63</c:f>
              <c:numCache>
                <c:formatCode>0.0</c:formatCode>
                <c:ptCount val="9"/>
                <c:pt idx="0">
                  <c:v>133.64240000000001</c:v>
                </c:pt>
                <c:pt idx="1">
                  <c:v>12.0228</c:v>
                </c:pt>
                <c:pt idx="2">
                  <c:v>1.631</c:v>
                </c:pt>
                <c:pt idx="3">
                  <c:v>27.739000000000001</c:v>
                </c:pt>
                <c:pt idx="4">
                  <c:v>2.2033</c:v>
                </c:pt>
                <c:pt idx="5">
                  <c:v>1266.1993</c:v>
                </c:pt>
                <c:pt idx="6">
                  <c:v>84.196300000000008</c:v>
                </c:pt>
                <c:pt idx="7">
                  <c:v>26.2746</c:v>
                </c:pt>
                <c:pt idx="8">
                  <c:v>252.39430000000002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203828616986017E-2"/>
          <c:y val="0.13567933482760827"/>
          <c:w val="0.67303682602814574"/>
          <c:h val="0.78354146206711639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Лист2!$B$106</c:f>
              <c:strCache>
                <c:ptCount val="1"/>
                <c:pt idx="0">
                  <c:v>Социально-ориентированные расходы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invertIfNegative val="0"/>
          <c:cat>
            <c:strRef>
              <c:f>Лист2!$C$105:$E$105</c:f>
              <c:strCache>
                <c:ptCount val="3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</c:strCache>
            </c:strRef>
          </c:cat>
          <c:val>
            <c:numRef>
              <c:f>Лист2!$C$106:$E$106</c:f>
              <c:numCache>
                <c:formatCode>General</c:formatCode>
                <c:ptCount val="3"/>
                <c:pt idx="0">
                  <c:v>1376.7</c:v>
                </c:pt>
                <c:pt idx="1">
                  <c:v>1191.5</c:v>
                </c:pt>
                <c:pt idx="2">
                  <c:v>1183.5999999999999</c:v>
                </c:pt>
              </c:numCache>
            </c:numRef>
          </c:val>
        </c:ser>
        <c:ser>
          <c:idx val="1"/>
          <c:order val="1"/>
          <c:tx>
            <c:strRef>
              <c:f>Лист2!$B$107</c:f>
              <c:strCache>
                <c:ptCount val="1"/>
                <c:pt idx="0">
                  <c:v>Всего расходы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cat>
            <c:strRef>
              <c:f>Лист2!$C$105:$E$105</c:f>
              <c:strCache>
                <c:ptCount val="3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</c:strCache>
            </c:strRef>
          </c:cat>
          <c:val>
            <c:numRef>
              <c:f>Лист2!$C$107:$E$107</c:f>
              <c:numCache>
                <c:formatCode>General</c:formatCode>
                <c:ptCount val="3"/>
                <c:pt idx="0">
                  <c:v>1806.3</c:v>
                </c:pt>
                <c:pt idx="1">
                  <c:v>1489.9</c:v>
                </c:pt>
                <c:pt idx="2">
                  <c:v>1486.5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6188800"/>
        <c:axId val="66190336"/>
        <c:axId val="113716736"/>
      </c:bar3DChart>
      <c:catAx>
        <c:axId val="6618880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6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66190336"/>
        <c:crosses val="autoZero"/>
        <c:auto val="1"/>
        <c:lblAlgn val="ctr"/>
        <c:lblOffset val="100"/>
        <c:noMultiLvlLbl val="0"/>
      </c:catAx>
      <c:valAx>
        <c:axId val="6619033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66188800"/>
        <c:crosses val="autoZero"/>
        <c:crossBetween val="between"/>
      </c:valAx>
      <c:serAx>
        <c:axId val="113716736"/>
        <c:scaling>
          <c:orientation val="minMax"/>
        </c:scaling>
        <c:delete val="1"/>
        <c:axPos val="b"/>
        <c:majorTickMark val="none"/>
        <c:minorTickMark val="none"/>
        <c:tickLblPos val="nextTo"/>
        <c:crossAx val="66190336"/>
        <c:crosses val="autoZero"/>
      </c:serAx>
    </c:plotArea>
    <c:legend>
      <c:legendPos val="r"/>
      <c:layout>
        <c:manualLayout>
          <c:xMode val="edge"/>
          <c:yMode val="edge"/>
          <c:x val="0.82788512357457023"/>
          <c:y val="0.13344350818110454"/>
          <c:w val="0.15846299929232394"/>
          <c:h val="0.80719587831984463"/>
        </c:manualLayout>
      </c:layout>
      <c:overlay val="0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0.14983</cdr:x>
      <cdr:y>0.00806</cdr:y>
    </cdr:from>
    <cdr:to>
      <cdr:x>0.28362</cdr:x>
      <cdr:y>0.17995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23939" y="4286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4800" b="1" i="1" dirty="0">
                <a:solidFill>
                  <a:srgbClr val="C00000"/>
                </a:solidFill>
                <a:effectLst>
                  <a:glow rad="139700">
                    <a:schemeClr val="tx2">
                      <a:lumMod val="60000"/>
                      <a:lumOff val="40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Проект </a:t>
            </a:r>
          </a:p>
          <a:p>
            <a:pPr marL="0" indent="0" algn="ctr">
              <a:buNone/>
            </a:pPr>
            <a:r>
              <a:rPr lang="ru-RU" sz="4800" b="1" i="1" dirty="0">
                <a:solidFill>
                  <a:srgbClr val="C00000"/>
                </a:solidFill>
                <a:effectLst>
                  <a:glow rad="139700">
                    <a:schemeClr val="tx2">
                      <a:lumMod val="60000"/>
                      <a:lumOff val="40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бюджета </a:t>
            </a:r>
          </a:p>
          <a:p>
            <a:pPr marL="0" indent="0" algn="ctr">
              <a:buNone/>
            </a:pPr>
            <a:r>
              <a:rPr lang="ru-RU" sz="4800" b="1" i="1" dirty="0">
                <a:solidFill>
                  <a:srgbClr val="C00000"/>
                </a:solidFill>
                <a:effectLst>
                  <a:glow rad="139700">
                    <a:schemeClr val="tx2">
                      <a:lumMod val="60000"/>
                      <a:lumOff val="40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 </a:t>
            </a:r>
          </a:p>
          <a:p>
            <a:pPr marL="0" indent="0" algn="ctr">
              <a:buNone/>
            </a:pPr>
            <a:r>
              <a:rPr lang="ru-RU" sz="4800" b="1" i="1" dirty="0">
                <a:solidFill>
                  <a:srgbClr val="C00000"/>
                </a:solidFill>
                <a:effectLst>
                  <a:glow rad="139700">
                    <a:schemeClr val="tx2">
                      <a:lumMod val="60000"/>
                      <a:lumOff val="40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4800" b="1" i="1" dirty="0" smtClean="0">
                <a:solidFill>
                  <a:srgbClr val="C00000"/>
                </a:solidFill>
                <a:effectLst>
                  <a:glow rad="139700">
                    <a:schemeClr val="tx2">
                      <a:lumMod val="60000"/>
                      <a:lumOff val="40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4800" b="1" i="1" dirty="0">
                <a:solidFill>
                  <a:srgbClr val="C00000"/>
                </a:solidFill>
                <a:effectLst>
                  <a:glow rad="139700">
                    <a:schemeClr val="tx2">
                      <a:lumMod val="60000"/>
                      <a:lumOff val="40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год </a:t>
            </a:r>
          </a:p>
          <a:p>
            <a:pPr marL="0" indent="0" algn="ctr">
              <a:buNone/>
            </a:pPr>
            <a:r>
              <a:rPr lang="ru-RU" sz="4800" b="1" i="1" dirty="0">
                <a:solidFill>
                  <a:srgbClr val="C00000"/>
                </a:solidFill>
                <a:effectLst>
                  <a:glow rad="139700">
                    <a:schemeClr val="tx2">
                      <a:lumMod val="60000"/>
                      <a:lumOff val="40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и плановый период </a:t>
            </a:r>
          </a:p>
          <a:p>
            <a:pPr marL="0" indent="0" algn="ctr">
              <a:buNone/>
            </a:pPr>
            <a:r>
              <a:rPr lang="ru-RU" sz="4800" b="1" i="1" dirty="0" smtClean="0">
                <a:solidFill>
                  <a:srgbClr val="C00000"/>
                </a:solidFill>
                <a:effectLst>
                  <a:glow rad="139700">
                    <a:schemeClr val="tx2">
                      <a:lumMod val="60000"/>
                      <a:lumOff val="40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4800" b="1" i="1" dirty="0">
                <a:solidFill>
                  <a:srgbClr val="C00000"/>
                </a:solidFill>
                <a:effectLst>
                  <a:glow rad="139700">
                    <a:schemeClr val="tx2">
                      <a:lumMod val="60000"/>
                      <a:lumOff val="40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4800" b="1" i="1" dirty="0" smtClean="0">
                <a:solidFill>
                  <a:srgbClr val="C00000"/>
                </a:solidFill>
                <a:effectLst>
                  <a:glow rad="139700">
                    <a:schemeClr val="tx2">
                      <a:lumMod val="60000"/>
                      <a:lumOff val="40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4800" b="1" i="1" dirty="0">
                <a:solidFill>
                  <a:srgbClr val="C00000"/>
                </a:solidFill>
                <a:effectLst>
                  <a:glow rad="139700">
                    <a:schemeClr val="tx2">
                      <a:lumMod val="60000"/>
                      <a:lumOff val="40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годов</a:t>
            </a:r>
          </a:p>
          <a:p>
            <a:endParaRPr lang="ru-RU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654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Неналоговые доходы бюджета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5249668"/>
              </p:ext>
            </p:extLst>
          </p:nvPr>
        </p:nvGraphicFramePr>
        <p:xfrm>
          <a:off x="0" y="1028569"/>
          <a:ext cx="9144000" cy="5829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55263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Безвозмездные поступления в бюджет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1869075"/>
              </p:ext>
            </p:extLst>
          </p:nvPr>
        </p:nvGraphicFramePr>
        <p:xfrm>
          <a:off x="0" y="1028569"/>
          <a:ext cx="9144000" cy="5829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53776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Структура расходов бюджета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муниципального образования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		     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млн. руб.</a:t>
            </a: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438082"/>
              </p:ext>
            </p:extLst>
          </p:nvPr>
        </p:nvGraphicFramePr>
        <p:xfrm>
          <a:off x="0" y="1695450"/>
          <a:ext cx="9144000" cy="5162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83222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Бюджет Чунского районного муниципального образования 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2024-2026 годы социально ориентирован. 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Доля расходов бюджета на социальную сферу (образование, культура, физическая культура, социальная политика) составила 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2024 год – 76,2%, на 2025 год – 80,0%, на 2026 год – 79,6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marL="0" indent="0"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7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6829369"/>
              </p:ext>
            </p:extLst>
          </p:nvPr>
        </p:nvGraphicFramePr>
        <p:xfrm>
          <a:off x="0" y="1340768"/>
          <a:ext cx="8964488" cy="5517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85952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indent="0" algn="ctr">
              <a:lnSpc>
                <a:spcPts val="336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Бюджет Чунского районного муниципального </a:t>
            </a:r>
          </a:p>
          <a:p>
            <a:pPr marL="0" indent="0" algn="ctr">
              <a:lnSpc>
                <a:spcPts val="336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образования в 2024-2026 годах будет исполняться </a:t>
            </a:r>
          </a:p>
          <a:p>
            <a:pPr marL="0" indent="0" algn="ctr">
              <a:lnSpc>
                <a:spcPts val="336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 16 муниципальным и 5 государственным программам</a:t>
            </a:r>
          </a:p>
          <a:p>
            <a:pPr marL="0" indent="0" algn="ctr">
              <a:lnSpc>
                <a:spcPts val="3360"/>
              </a:lnSpc>
              <a:spcBef>
                <a:spcPts val="0"/>
              </a:spcBef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5460827"/>
              </p:ext>
            </p:extLst>
          </p:nvPr>
        </p:nvGraphicFramePr>
        <p:xfrm>
          <a:off x="611560" y="1772816"/>
          <a:ext cx="7743031" cy="4776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929470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Бюджет муниципального района </a:t>
            </a:r>
          </a:p>
          <a:p>
            <a:pPr marL="0" indent="0" algn="ctr">
              <a:buNone/>
            </a:pPr>
            <a:r>
              <a:rPr lang="ru-RU" dirty="0" smtClean="0"/>
              <a:t>по программным и непрограммным расходам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4791853"/>
              </p:ext>
            </p:extLst>
          </p:nvPr>
        </p:nvGraphicFramePr>
        <p:xfrm>
          <a:off x="107505" y="1628805"/>
          <a:ext cx="8928990" cy="4968549"/>
        </p:xfrm>
        <a:graphic>
          <a:graphicData uri="http://schemas.openxmlformats.org/drawingml/2006/table">
            <a:tbl>
              <a:tblPr/>
              <a:tblGrid>
                <a:gridCol w="5207304"/>
                <a:gridCol w="1240562"/>
                <a:gridCol w="1240562"/>
                <a:gridCol w="1240562"/>
              </a:tblGrid>
              <a:tr h="2258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 2024 год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 2025 год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 2026 год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8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Государственные и муниципальные программы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1 781 845,1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1 471 704,0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1 474 542,4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16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Муниципальная программа Чунского районного муниципального образования "Социальная поддержка населения"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607,0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135,0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607,0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16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Муниципальная программа Чунского районного муниципального образования "Здоровье"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10,0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15,0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10,0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16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Муниципальная программа Чунского районного муниципального образования "Развитие системы образования"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1 236 797,4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1 116 486,5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1 088 840,2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16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Муниципальная программа Чунского районного муниципального образования "Развитие культуры, спорта и молодежной политики"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127 688,7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70 134,2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83 962,7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16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Муниципальная программа Чунского районного муниципального образования "Безопасность"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12 022,8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7 182,0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8 257,5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16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Муниципальная программа Чунского районного муниципального образования "Транспорт"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1 476,0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978,0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1 630,0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0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Муниципальная программа Чунского районного муниципального образования "Развитие коммунальной инфраструктуры объектов социальной сферы, находящихся в муниципальной собственности Чунского районного муниципального образования"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1 035,2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300,0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16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Муниципальная программа Чунского районного муниципального образования "Молодым семьям - доступное жилье"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450,0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450,0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450,0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16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Муниципальная программа Чунского районного муниципального образования "Экономическое развитие Чунского района"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105,0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22,0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105,0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66658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8741803"/>
              </p:ext>
            </p:extLst>
          </p:nvPr>
        </p:nvGraphicFramePr>
        <p:xfrm>
          <a:off x="179512" y="514284"/>
          <a:ext cx="8856985" cy="6227081"/>
        </p:xfrm>
        <a:graphic>
          <a:graphicData uri="http://schemas.openxmlformats.org/drawingml/2006/table">
            <a:tbl>
              <a:tblPr/>
              <a:tblGrid>
                <a:gridCol w="5165308"/>
                <a:gridCol w="1230559"/>
                <a:gridCol w="1230559"/>
                <a:gridCol w="1230559"/>
              </a:tblGrid>
              <a:tr h="5515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 2024 год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 2025 год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 2026 год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5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Государственная программа Иркутской области "Социальная поддержка населения"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2 250,0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2 250,0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2 250,0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676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Государственная программа Иркутской области "Развитие культуры"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2 134,1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2 134,1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2 134,1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676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Государственная программа Иркутской области «Труд и занятость»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1 114,8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1 114,8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1 114,8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4028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Государственная программа Иркутской области «Развитие сельского хозяйства и регулирование рынков сельскохозяйственной продукции, сырья и продовольствия»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2 053,3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2 053,3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2 053,3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5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Государственная программа Иркутской области «Развитие юстиции и правовой среды»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5,3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5,5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97,3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5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Муниципальная программа Чунского районного муниципального образования "Муниципальные финансы"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269 728,0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209 746,0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212 338,1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5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Муниципальная программа Чунского районного муниципального образования "Муниципальная собственность"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39 501,5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18 592,8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21 976,0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5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Муниципальная программа Чунского районного муниципального образования "Муниципальное управление"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84 511,0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39 876,6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48 103,3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5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Муниципальная программа «Охрана окружающей среды в Чунском районном муниципальном образовании»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150,0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137,2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161,6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5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Муниципальная программа "Развитие сельского хозяйства и регулирование рынков сельскохозяйственной продукции, сырья и продовольствия"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50,0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6,0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50,0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676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Муниципальная программа "Охрана труда"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149,0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79,0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266,5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5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Муниципальная программа "Комплексные меры по укреплению межнационального согласия"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6,0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6,0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135,0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676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Непрограммные расходы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24 457,9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18 244,5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11 970,9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17636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ЧУНСКОГО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РАЙОННОГО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  <a:p>
            <a:pPr marL="0" indent="0" algn="ctr">
              <a:buNone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«СОЦИАЛЬНАЯ ПОДДЕРЖКА НАСЕЛЕНИЯ» </a:t>
            </a:r>
          </a:p>
          <a:p>
            <a:pPr marL="0" indent="0" algn="ctr">
              <a:buNone/>
            </a:pP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программы:</a:t>
            </a:r>
          </a:p>
          <a:p>
            <a:pPr marL="0" indent="0" algn="ctr">
              <a:buNone/>
            </a:pPr>
            <a:r>
              <a:rPr lang="ru-RU" sz="18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Улучшение качества жизни отдельных категорий граждан Чунского района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54342"/>
            <a:ext cx="4212468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459" y="3700935"/>
            <a:ext cx="4321820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72303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«ЗДОРОВЬЕ»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Создание </a:t>
            </a: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условий для укрепления здоровья населения Чунского района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65" y="3068960"/>
            <a:ext cx="4806281" cy="320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839" y="2254342"/>
            <a:ext cx="3732342" cy="2799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89" y="1628800"/>
            <a:ext cx="1272790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60713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ЧУНСКОГО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РАЙОННОГО МУНИЦИПАЛЬНОГО ОБРАЗОВАНИЯ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РАЗВИТИЕ СИСТЕМЫ ОБРАЗОВАНИЯ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Обеспечение доступности и повышение качества предоставления общедоступного и бесплатного начального общего, основного общего, среднего общего образования по основным общеобразовательным программам, дополнительного образования, общедоступного бесплатного дошкольного образования на территории Чунского района, отдыха и оздоровления детей.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Реализация основных направлений муниципальной политики в сфере образования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149080"/>
            <a:ext cx="3360374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278570"/>
            <a:ext cx="2950487" cy="1966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80" y="3300614"/>
            <a:ext cx="2952330" cy="1966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6005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Чунский 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район образован 12 декабря 1953 года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Площадь 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28 036,8 кв.км.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Численность населения </a:t>
            </a: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27 029человек 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(по данным на </a:t>
            </a: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01.01.2023 года)</a:t>
            </a:r>
            <a:endParaRPr lang="ru-RU" sz="1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endParaRPr lang="ru-RU" sz="1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В 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составе района 11 муниципальных образований: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 Чунское 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городское муниципальное образование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 Лесогорское 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городское муниципальное образование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 Октябрьское 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городское муниципальное образование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 Балтуринское 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сельское муниципальное образование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 Бунбуйское 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сельское муниципальное образование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 Веселовское 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сельское муниципальное образование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 Каменское 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сельское муниципальное образование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 Мухинское 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сельское муниципальное образование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 Новочунское 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сельское муниципальное образование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 Таргизское 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сельское муниципальное образование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      Червянское 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сельское муниципальное </a:t>
            </a:r>
            <a:r>
              <a:rPr lang="ru-RU" sz="18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18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соответствии с проектом закона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Иркутской области «О преобразовании муниципальных образований Чунского района Иркутской области и признании утратившими силу отдельных законов Иркутской области»  </a:t>
            </a:r>
            <a: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2024 год является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переходным периодом преобразования всех муниципальных образований Чунского района в муниципальный округ.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21316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«РАЗВИТИЕ КУЛЬТУРЫ, СПОРТА И МОЛОДЕЖНОЙ ПОЛИТИКИ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Сохранение и развитие культурного потенциала и наследия Чунского района.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Развитие физической культуры и спорта в Чунском районе.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Создание условий для личностного и профессионального становления молодёжи, формирования и развития 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духовно-нравственных </a:t>
            </a: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патриотических 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ценностей.</a:t>
            </a:r>
            <a:endParaRPr lang="ru-RU" sz="1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140968"/>
            <a:ext cx="3312368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84984"/>
            <a:ext cx="4212468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89585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«БЕЗОПАСНОСТЬ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Повышение безопасности жизнедеятельности населения Чунского района</a:t>
            </a:r>
          </a:p>
          <a:p>
            <a:pPr marL="0" indent="0">
              <a:buNone/>
            </a:pPr>
            <a:endParaRPr lang="ru-RU" sz="1600" b="1" i="1" dirty="0">
              <a:solidFill>
                <a:srgbClr val="C00000"/>
              </a:solidFill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789040"/>
            <a:ext cx="5155575" cy="2568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76872"/>
            <a:ext cx="3389569" cy="2060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64088" y="2125000"/>
            <a:ext cx="1800200" cy="1200329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sp3d prstMaterial="metal">
            <a:bevelT prst="convex"/>
          </a:sp3d>
        </p:spPr>
        <p:txBody>
          <a:bodyPr wrap="square" rtlCol="0">
            <a:spAutoFit/>
            <a:scene3d>
              <a:camera prst="perspectiveHeroicExtremeLeftFacing"/>
              <a:lightRig rig="brightRoom" dir="t"/>
            </a:scene3d>
            <a:sp3d extrusionH="57150" contourW="6350" prstMaterial="dkEdge">
              <a:bevelT w="20320" h="20320" prst="coolSlant"/>
              <a:bevelB w="82550" h="38100" prst="coolSlant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7200" b="1" cap="all" dirty="0" smtClean="0">
                <a:ln/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112</a:t>
            </a:r>
            <a:endParaRPr lang="ru-RU" sz="7200" b="1" cap="all" dirty="0">
              <a:ln/>
              <a:gradFill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5400000" scaled="0"/>
              </a:gra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17868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«ТРАНСПОРТ»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Удовлетворение потребности населения в качественных услугах пассажирского транспорта общего пользования.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92" y="3068960"/>
            <a:ext cx="4219354" cy="3168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405" y="2636912"/>
            <a:ext cx="3552395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03457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«РАЗВИТИЕ КОММУНАЛЬНОЙ ИНФРАСТРУКТУРЫ ОБЪЕКТОВ СОЦИАЛЬНОЙ СФЕРЫ, НАХОДЯЩИХСЯ В МУНИЦИПАЛЬНОЙ СОБСТВЕННОСТИ ЧУНСКОГО РАЙОННОГО МУНИЦИПАЛЬНОГО ОБРАЗОВАНИЯ»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Повышение надежности и энергоэффективности объектов социальной сферы, находящихся в муниципальной собственности Чунского районного муниципального образования.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3372140"/>
            <a:ext cx="3888433" cy="291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284984"/>
            <a:ext cx="2448272" cy="331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57102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«МОЛОДЫМ СЕМЬЯМ – ДОСТУПНОЕ ЖИЛЬЕ»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Создание механизма муниципальной поддержки молодых семей в решении жилищной проблемы в Чунском районе.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564904"/>
            <a:ext cx="5151257" cy="4056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9507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«ЭКОНОМИЧЕСКОЕ РАЗВИТИЕ ЧУНСКОГО РАЙОНА»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Повышение уровня и качества жизни населения через  создание условий для роста экономического потенциала, формирование благоприятного предпринимательского климата и повышение инвестиционной активности бизнеса в районе.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140968"/>
            <a:ext cx="4003138" cy="2855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40968"/>
            <a:ext cx="4214114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98583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«МУНИЦИПАЛЬНЫЕ ФИНАНСЫ»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Повышение качества управления муниципальными финансами Чунского районного муниципального образования, составления и исполнения муниципального бюджета.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20889"/>
            <a:ext cx="3177495" cy="2080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 descr="https://ladycharm.net/wp-content/uploads/2021/09/11_bliznez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618" y="2564904"/>
            <a:ext cx="4428492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653136"/>
            <a:ext cx="3177495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19671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«МУНИЦИПАЛЬНАЯ СОБСТВЕННОСТЬ»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Повышение эффективности 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управления муниципальной </a:t>
            </a: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собственностью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buNone/>
            </a:pPr>
            <a:endParaRPr lang="ru-RU" sz="1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92" y="2276872"/>
            <a:ext cx="8320924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50292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«МУНИЦИПАЛЬНОЕ УПРАВЛЕНИЕ»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Повышение открытости и эффективности деятельности администрации Чунского района.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941168"/>
            <a:ext cx="3629203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142276"/>
            <a:ext cx="4027414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95" y="2142276"/>
            <a:ext cx="3825649" cy="2550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01194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«ОХРАНА ОКРУЖАЮЩЕЙ СРЕДЫ В ЧУНСКОМ РАЙОННОМ МУНИЦИПАЛЬНОМ ОБРАЗОВАНИИ »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Сохранение и защита окружающей среды.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08920"/>
            <a:ext cx="5121275" cy="341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924944"/>
            <a:ext cx="2808312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0624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lvl="0" indent="0" algn="ctr">
              <a:spcBef>
                <a:spcPts val="0"/>
              </a:spcBef>
              <a:buNone/>
            </a:pPr>
            <a:endParaRPr lang="ru-RU" sz="18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08720"/>
            <a:ext cx="7443671" cy="5582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433" y="894323"/>
            <a:ext cx="7443671" cy="5582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73610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«РАЗВИТИЕ СЕЛЬСКОГО ХОЗЯЙСТВА И РЕГУЛИРОВАНИЕ РЫНКОВ СЕЛЬСКОХОЗЯЙСТВЕННОЙ ПРОДУКЦИИ, СЫРЬЯ И ПРОДОВОЛЬСТВИЯ»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Создание условий для развития сельскохозяйственного производства, расширения рынка сельскохозяйственной продукции, сырья и продовольствия в Чунском районе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buNone/>
            </a:pPr>
            <a:endParaRPr lang="ru-RU" sz="1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67024"/>
            <a:ext cx="2682673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780" y="2642251"/>
            <a:ext cx="2679446" cy="3572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316" y="3300650"/>
            <a:ext cx="2993488" cy="2245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33942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«ОХРАНА ТРУДА»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Сохранение жизни и здоровья человека в процессе труда на территории Чунского района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buNone/>
            </a:pPr>
            <a:endParaRPr lang="ru-RU" sz="1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92896"/>
            <a:ext cx="4494880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996952"/>
            <a:ext cx="4025480" cy="2264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1954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</a:t>
            </a:r>
          </a:p>
          <a:p>
            <a:pPr marL="0" indent="0"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«КОМПЛЕКСНЫЕ МЕРЫ ПО УКРЕПЛЕНИЮ МЕЖНАЦИОНАЛЬНОГО СОГЛАСИЯ»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муниципальной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Укрепление единства народов Российской Федерации, проживающих на территории Чунского районного муниципального образования.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821525"/>
            <a:ext cx="2253794" cy="3005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629873"/>
            <a:ext cx="3576064" cy="2383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629872"/>
            <a:ext cx="3384376" cy="225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60533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Расходы бюджета района с учётом интересов целевых групп</a:t>
            </a:r>
          </a:p>
          <a:p>
            <a:pPr marL="0" indent="0" algn="ctr">
              <a:buNone/>
            </a:pPr>
            <a:endParaRPr lang="ru-RU" sz="1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0113695"/>
              </p:ext>
            </p:extLst>
          </p:nvPr>
        </p:nvGraphicFramePr>
        <p:xfrm>
          <a:off x="413792" y="1844824"/>
          <a:ext cx="8334671" cy="4248473"/>
        </p:xfrm>
        <a:graphic>
          <a:graphicData uri="http://schemas.openxmlformats.org/drawingml/2006/table">
            <a:tbl>
              <a:tblPr/>
              <a:tblGrid>
                <a:gridCol w="1834242"/>
                <a:gridCol w="851886"/>
                <a:gridCol w="3092885"/>
                <a:gridCol w="851886"/>
                <a:gridCol w="851886"/>
                <a:gridCol w="851886"/>
              </a:tblGrid>
              <a:tr h="525317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Наименование целевой группы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Числен-ность целевой группы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Предлагаемые меры гос. поддержки за счет средств бюджета района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Планируемый объем расходов на поддержку целевой группы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32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2024 год (проект)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2025 год (проект)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2026 год (проект)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670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Медицинские работники, прибывшие на работу в Чунскую районную больницу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Оплата проезда молодых специалистов к месту работы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993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Молодые семьи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Социальные выплаты на приобретение жилого помещения или строительство индивидуального жилого дома 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322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Обучающиеся с ограниченными возможностями здоровья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363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Обеспечение бесплатным двухразовым питанием обучающихся с ограниченными возможностями здоровья в муниципальных общеобразовательных организациях в Иркутской области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7213,4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6077,8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7276,1</a:t>
                      </a:r>
                    </a:p>
                  </a:txBody>
                  <a:tcPr marL="7592" marR="7592" marT="75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84752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бюджета Чунского районного 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муниципального образования </a:t>
            </a:r>
          </a:p>
          <a:p>
            <a:pPr marL="0" indent="0" algn="ctr">
              <a:buNone/>
            </a:pP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бюджеты городских и сельских поселений передаются межбюджетные трансферты </a:t>
            </a:r>
            <a:endParaRPr lang="ru-RU" sz="16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виде дотации на выравнивание бюджетной обеспеченности и прочих межбюджетных трансфертов.</a:t>
            </a: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576" cy="93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0048710"/>
              </p:ext>
            </p:extLst>
          </p:nvPr>
        </p:nvGraphicFramePr>
        <p:xfrm>
          <a:off x="377788" y="1700808"/>
          <a:ext cx="8370676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86310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БЮДЖЕТ ДЛЯ ГРАЖДАН </a:t>
            </a:r>
          </a:p>
          <a:p>
            <a:pPr marL="0" indent="0" algn="ctr">
              <a:buNone/>
            </a:pP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подготовлен </a:t>
            </a:r>
            <a:endParaRPr lang="en-US" sz="1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Финансовым 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управлением администрации Чунского района</a:t>
            </a:r>
          </a:p>
          <a:p>
            <a:pPr marL="0" indent="0" algn="ctr">
              <a:buNone/>
            </a:pPr>
            <a:endParaRPr lang="ru-RU" sz="1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Контактная информация:</a:t>
            </a:r>
          </a:p>
          <a:p>
            <a:pPr marL="0" indent="0" algn="ctr">
              <a:buNone/>
            </a:pP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Начальник финансового управления </a:t>
            </a:r>
          </a:p>
          <a:p>
            <a:pPr marL="0" indent="0" algn="ctr">
              <a:buNone/>
            </a:pP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администрации Чунского района</a:t>
            </a:r>
          </a:p>
          <a:p>
            <a:pPr marL="0" indent="0" algn="ctr">
              <a:buNone/>
            </a:pP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Малащенко Ирина Анатольевна</a:t>
            </a:r>
          </a:p>
          <a:p>
            <a:pPr marL="0" indent="0" algn="ctr">
              <a:buNone/>
            </a:pPr>
            <a:endParaRPr lang="ru-RU" sz="1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sz="1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График </a:t>
            </a: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работы с 8-00 до 17-00, </a:t>
            </a:r>
          </a:p>
          <a:p>
            <a:pPr marL="0" indent="0" algn="ctr">
              <a:buNone/>
            </a:pP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перерыв с 12-00 до 13-00.</a:t>
            </a:r>
          </a:p>
          <a:p>
            <a:pPr marL="0" indent="0" algn="ctr">
              <a:buNone/>
            </a:pP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Адрес:  665513, Иркутская область, </a:t>
            </a:r>
            <a:r>
              <a:rPr lang="ru-RU" sz="1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рп.Чунский</a:t>
            </a: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0" indent="0" algn="ctr">
              <a:buNone/>
            </a:pPr>
            <a:r>
              <a:rPr lang="ru-RU" sz="1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ул.Комарова</a:t>
            </a: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11, </a:t>
            </a:r>
            <a:r>
              <a:rPr lang="ru-RU" sz="1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каб</a:t>
            </a: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505</a:t>
            </a:r>
          </a:p>
          <a:p>
            <a:pPr marL="0" indent="0" algn="ctr">
              <a:buNone/>
            </a:pP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Телефон  (8 39567)  2-11-29,  </a:t>
            </a:r>
          </a:p>
          <a:p>
            <a:pPr marL="0" indent="0" algn="ctr">
              <a:buNone/>
            </a:pP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Электронная почта:   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fin37@g</a:t>
            </a:r>
            <a:r>
              <a:rPr lang="en-US" sz="1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ovirk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endParaRPr lang="ru-RU" sz="1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679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prstTxWarp prst="textButtonPour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1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marL="0" indent="0" algn="ctr">
              <a:buNone/>
            </a:pPr>
            <a:r>
              <a:rPr lang="ru-RU" sz="1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</a:t>
            </a:r>
          </a:p>
          <a:p>
            <a:pPr marL="0" indent="0" algn="ctr">
              <a:buNone/>
            </a:pPr>
            <a:r>
              <a:rPr lang="ru-RU" sz="1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16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676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"/>
            <a:ext cx="9137542" cy="1028569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79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/>
              <a:t>Бюджет — (от старонормандского bougette — кошель, сумка, кожаный мешок) —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0" indent="0" algn="ct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расходная часть бюджета превышает доходную, то бюджет сводится с дефицитом.</a:t>
            </a:r>
          </a:p>
          <a:p>
            <a:pPr marL="0" indent="0" algn="ctr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Превышение доходов над расходами образует положительный остаток бюджета (профицит).</a:t>
            </a:r>
          </a:p>
          <a:p>
            <a:pPr marL="0" indent="0" algn="ctr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Сбалансированность бюджета по доходам и расходам — основополагающее требование, предъявляемое к органам, составляющим и утверждающим бюджет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576" cy="93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88840"/>
            <a:ext cx="7920880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7125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576" cy="93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2408" y="908720"/>
            <a:ext cx="9036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Основные показатели прогноза социально-экономического развития Чунского районного муниципального образования на </a:t>
            </a:r>
            <a:r>
              <a:rPr lang="ru-RU" dirty="0" smtClean="0"/>
              <a:t>2024-2026 </a:t>
            </a:r>
            <a:r>
              <a:rPr lang="ru-RU" dirty="0"/>
              <a:t>годы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06" y="1628800"/>
            <a:ext cx="9540552" cy="4898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4503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направления бюджетной и налоговой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политики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Чунского районного муниципального образования на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2024-2026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годы</a:t>
            </a:r>
          </a:p>
          <a:p>
            <a:pPr marL="0" indent="0" algn="just">
              <a:buNone/>
            </a:pP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Основным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направлением бюджетной политики является содействие достижению национальных целей развития. На достижение целей развития ориентированы как национальные проекты, так и другие мероприятия муниципальных программ, в том числе в части мер по реализации Послания Президента Федеральному Собранию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Главным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стратегическим ориентиром налоговой политики является развитие и укрепление налогового потенциала Чунского районного муниципального образования, стабильность, повышение прозрачности налоговой политики, а также сбалансированность фискального и стимулирующего действия налогов и сборов в целях поступательного экономического развития.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052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Параметры бюджета 2024-2026 годов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8788994"/>
              </p:ext>
            </p:extLst>
          </p:nvPr>
        </p:nvGraphicFramePr>
        <p:xfrm>
          <a:off x="827584" y="1028569"/>
          <a:ext cx="7920880" cy="5559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11"/>
          <p:cNvSpPr txBox="1"/>
          <p:nvPr/>
        </p:nvSpPr>
        <p:spPr>
          <a:xfrm>
            <a:off x="2483768" y="4933903"/>
            <a:ext cx="1028700" cy="52322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Дефицит</a:t>
            </a: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16,7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6588224" y="4933903"/>
            <a:ext cx="1028700" cy="52322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Дефицит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18,6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1"/>
          <p:cNvSpPr txBox="1"/>
          <p:nvPr/>
        </p:nvSpPr>
        <p:spPr>
          <a:xfrm>
            <a:off x="4572000" y="4933903"/>
            <a:ext cx="1028700" cy="52322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Дефицит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17,6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854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      Структура доходов бюджета 2024-2026 годов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8813071"/>
              </p:ext>
            </p:extLst>
          </p:nvPr>
        </p:nvGraphicFramePr>
        <p:xfrm>
          <a:off x="467544" y="112474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499441"/>
              </p:ext>
            </p:extLst>
          </p:nvPr>
        </p:nvGraphicFramePr>
        <p:xfrm>
          <a:off x="-252536" y="400506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2443883"/>
              </p:ext>
            </p:extLst>
          </p:nvPr>
        </p:nvGraphicFramePr>
        <p:xfrm>
          <a:off x="4600575" y="4114800"/>
          <a:ext cx="454342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7381862"/>
              </p:ext>
            </p:extLst>
          </p:nvPr>
        </p:nvGraphicFramePr>
        <p:xfrm>
          <a:off x="5436096" y="1340768"/>
          <a:ext cx="3528391" cy="2380863"/>
        </p:xfrm>
        <a:graphic>
          <a:graphicData uri="http://schemas.openxmlformats.org/drawingml/2006/table">
            <a:tbl>
              <a:tblPr/>
              <a:tblGrid>
                <a:gridCol w="1224136"/>
                <a:gridCol w="884717"/>
                <a:gridCol w="702951"/>
                <a:gridCol w="716587"/>
              </a:tblGrid>
              <a:tr h="43204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8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Собственные доходы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222,7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237,1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248,1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28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 от других бюджетов бюджетной системы РФ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1 566,9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1 244,1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1 237,8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78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доходов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1 789,6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1 481,2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1 486,0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028384" y="1124744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Млн. руб.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092126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37542" cy="514284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Чунское районное муниципальное образование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284"/>
            <a:ext cx="9144000" cy="6343716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Налоговые доходы бюджета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4" name="Picture 1" descr="http://chuna.irkobl.ru/about/symbol/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584" cy="10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9756780"/>
              </p:ext>
            </p:extLst>
          </p:nvPr>
        </p:nvGraphicFramePr>
        <p:xfrm>
          <a:off x="179512" y="836712"/>
          <a:ext cx="8712968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443378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992</TotalTime>
  <Words>1548</Words>
  <Application>Microsoft Office PowerPoint</Application>
  <PresentationFormat>Экран (4:3)</PresentationFormat>
  <Paragraphs>378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  <vt:lpstr>Чунское районное муниципальное образование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Чунское районное муниципальное образование</dc:title>
  <dc:creator>Наташа</dc:creator>
  <cp:lastModifiedBy>наташа</cp:lastModifiedBy>
  <cp:revision>43</cp:revision>
  <dcterms:created xsi:type="dcterms:W3CDTF">2023-11-21T07:47:58Z</dcterms:created>
  <dcterms:modified xsi:type="dcterms:W3CDTF">2023-11-24T03:10:22Z</dcterms:modified>
</cp:coreProperties>
</file>